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9823" y="50929"/>
            <a:ext cx="10001250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A553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754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553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754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553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1A553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1575153" y="6380157"/>
            <a:ext cx="9525" cy="317500"/>
          </a:xfrm>
          <a:custGeom>
            <a:avLst/>
            <a:gdLst/>
            <a:ahLst/>
            <a:cxnLst/>
            <a:rect l="l" t="t" r="r" b="b"/>
            <a:pathLst>
              <a:path w="9525" h="317500">
                <a:moveTo>
                  <a:pt x="8991" y="317502"/>
                </a:moveTo>
                <a:lnTo>
                  <a:pt x="0" y="317502"/>
                </a:lnTo>
                <a:lnTo>
                  <a:pt x="0" y="0"/>
                </a:lnTo>
                <a:lnTo>
                  <a:pt x="8991" y="0"/>
                </a:lnTo>
                <a:lnTo>
                  <a:pt x="8991" y="317502"/>
                </a:lnTo>
                <a:close/>
              </a:path>
            </a:pathLst>
          </a:custGeom>
          <a:solidFill>
            <a:srgbClr val="1A5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9390" y="6224549"/>
            <a:ext cx="297670" cy="22706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244902" y="6422488"/>
            <a:ext cx="287020" cy="133350"/>
          </a:xfrm>
          <a:custGeom>
            <a:avLst/>
            <a:gdLst/>
            <a:ahLst/>
            <a:cxnLst/>
            <a:rect l="l" t="t" r="r" b="b"/>
            <a:pathLst>
              <a:path w="287020" h="133350">
                <a:moveTo>
                  <a:pt x="118516" y="133324"/>
                </a:moveTo>
                <a:lnTo>
                  <a:pt x="110707" y="131959"/>
                </a:lnTo>
                <a:lnTo>
                  <a:pt x="104276" y="124224"/>
                </a:lnTo>
                <a:lnTo>
                  <a:pt x="95548" y="115578"/>
                </a:lnTo>
                <a:lnTo>
                  <a:pt x="95089" y="114668"/>
                </a:lnTo>
                <a:lnTo>
                  <a:pt x="95089" y="113303"/>
                </a:lnTo>
                <a:lnTo>
                  <a:pt x="96467" y="113303"/>
                </a:lnTo>
                <a:lnTo>
                  <a:pt x="108647" y="110082"/>
                </a:lnTo>
                <a:lnTo>
                  <a:pt x="117081" y="107330"/>
                </a:lnTo>
                <a:lnTo>
                  <a:pt x="121983" y="104152"/>
                </a:lnTo>
                <a:lnTo>
                  <a:pt x="123569" y="99652"/>
                </a:lnTo>
                <a:lnTo>
                  <a:pt x="110987" y="92933"/>
                </a:lnTo>
                <a:lnTo>
                  <a:pt x="82169" y="90608"/>
                </a:lnTo>
                <a:lnTo>
                  <a:pt x="50508" y="84614"/>
                </a:lnTo>
                <a:lnTo>
                  <a:pt x="29399" y="66889"/>
                </a:lnTo>
                <a:lnTo>
                  <a:pt x="28940" y="65069"/>
                </a:lnTo>
                <a:lnTo>
                  <a:pt x="29399" y="64614"/>
                </a:lnTo>
                <a:lnTo>
                  <a:pt x="30318" y="65069"/>
                </a:lnTo>
                <a:lnTo>
                  <a:pt x="33533" y="66434"/>
                </a:lnTo>
                <a:lnTo>
                  <a:pt x="37208" y="66889"/>
                </a:lnTo>
                <a:lnTo>
                  <a:pt x="39965" y="67344"/>
                </a:lnTo>
                <a:lnTo>
                  <a:pt x="42261" y="67799"/>
                </a:lnTo>
                <a:lnTo>
                  <a:pt x="42261" y="66889"/>
                </a:lnTo>
                <a:lnTo>
                  <a:pt x="40424" y="65979"/>
                </a:lnTo>
                <a:lnTo>
                  <a:pt x="31466" y="61763"/>
                </a:lnTo>
                <a:lnTo>
                  <a:pt x="21475" y="55457"/>
                </a:lnTo>
                <a:lnTo>
                  <a:pt x="13034" y="47359"/>
                </a:lnTo>
                <a:lnTo>
                  <a:pt x="8727" y="37767"/>
                </a:lnTo>
                <a:lnTo>
                  <a:pt x="8727" y="36857"/>
                </a:lnTo>
                <a:lnTo>
                  <a:pt x="9187" y="35947"/>
                </a:lnTo>
                <a:lnTo>
                  <a:pt x="10106" y="36402"/>
                </a:lnTo>
                <a:lnTo>
                  <a:pt x="15159" y="39587"/>
                </a:lnTo>
                <a:lnTo>
                  <a:pt x="19752" y="40497"/>
                </a:lnTo>
                <a:lnTo>
                  <a:pt x="22509" y="40953"/>
                </a:lnTo>
                <a:lnTo>
                  <a:pt x="23427" y="40953"/>
                </a:lnTo>
                <a:lnTo>
                  <a:pt x="24346" y="40497"/>
                </a:lnTo>
                <a:lnTo>
                  <a:pt x="21130" y="39132"/>
                </a:lnTo>
                <a:lnTo>
                  <a:pt x="14340" y="34952"/>
                </a:lnTo>
                <a:lnTo>
                  <a:pt x="6775" y="27529"/>
                </a:lnTo>
                <a:lnTo>
                  <a:pt x="1105" y="16352"/>
                </a:lnTo>
                <a:lnTo>
                  <a:pt x="0" y="910"/>
                </a:lnTo>
                <a:lnTo>
                  <a:pt x="0" y="0"/>
                </a:lnTo>
                <a:lnTo>
                  <a:pt x="1378" y="0"/>
                </a:lnTo>
                <a:lnTo>
                  <a:pt x="1837" y="455"/>
                </a:lnTo>
                <a:lnTo>
                  <a:pt x="6388" y="6420"/>
                </a:lnTo>
                <a:lnTo>
                  <a:pt x="16192" y="15414"/>
                </a:lnTo>
                <a:lnTo>
                  <a:pt x="34782" y="26370"/>
                </a:lnTo>
                <a:lnTo>
                  <a:pt x="65689" y="38222"/>
                </a:lnTo>
                <a:lnTo>
                  <a:pt x="107226" y="54390"/>
                </a:lnTo>
                <a:lnTo>
                  <a:pt x="129599" y="69278"/>
                </a:lnTo>
                <a:lnTo>
                  <a:pt x="138621" y="83655"/>
                </a:lnTo>
                <a:lnTo>
                  <a:pt x="140107" y="98287"/>
                </a:lnTo>
                <a:lnTo>
                  <a:pt x="140107" y="99197"/>
                </a:lnTo>
                <a:lnTo>
                  <a:pt x="141025" y="99197"/>
                </a:lnTo>
                <a:lnTo>
                  <a:pt x="141485" y="98742"/>
                </a:lnTo>
                <a:lnTo>
                  <a:pt x="144700" y="93736"/>
                </a:lnTo>
                <a:lnTo>
                  <a:pt x="149294" y="88276"/>
                </a:lnTo>
                <a:lnTo>
                  <a:pt x="153888" y="85546"/>
                </a:lnTo>
                <a:lnTo>
                  <a:pt x="161697" y="80540"/>
                </a:lnTo>
                <a:lnTo>
                  <a:pt x="167669" y="79175"/>
                </a:lnTo>
                <a:lnTo>
                  <a:pt x="170884" y="80085"/>
                </a:lnTo>
                <a:lnTo>
                  <a:pt x="172262" y="80085"/>
                </a:lnTo>
                <a:lnTo>
                  <a:pt x="173181" y="80995"/>
                </a:lnTo>
                <a:lnTo>
                  <a:pt x="173181" y="80085"/>
                </a:lnTo>
                <a:lnTo>
                  <a:pt x="173641" y="76900"/>
                </a:lnTo>
                <a:lnTo>
                  <a:pt x="173181" y="73715"/>
                </a:lnTo>
                <a:lnTo>
                  <a:pt x="171344" y="71440"/>
                </a:lnTo>
                <a:lnTo>
                  <a:pt x="168588" y="67799"/>
                </a:lnTo>
                <a:lnTo>
                  <a:pt x="163075" y="66434"/>
                </a:lnTo>
                <a:lnTo>
                  <a:pt x="156185" y="69165"/>
                </a:lnTo>
                <a:lnTo>
                  <a:pt x="155725" y="69165"/>
                </a:lnTo>
                <a:lnTo>
                  <a:pt x="155266" y="68710"/>
                </a:lnTo>
                <a:lnTo>
                  <a:pt x="155266" y="68255"/>
                </a:lnTo>
                <a:lnTo>
                  <a:pt x="164044" y="59360"/>
                </a:lnTo>
                <a:lnTo>
                  <a:pt x="178981" y="52044"/>
                </a:lnTo>
                <a:lnTo>
                  <a:pt x="197449" y="45666"/>
                </a:lnTo>
                <a:lnTo>
                  <a:pt x="216821" y="39587"/>
                </a:lnTo>
                <a:lnTo>
                  <a:pt x="249537" y="26754"/>
                </a:lnTo>
                <a:lnTo>
                  <a:pt x="269419" y="15414"/>
                </a:lnTo>
                <a:lnTo>
                  <a:pt x="279999" y="6377"/>
                </a:lnTo>
                <a:lnTo>
                  <a:pt x="284808" y="455"/>
                </a:lnTo>
                <a:lnTo>
                  <a:pt x="285267" y="0"/>
                </a:lnTo>
                <a:lnTo>
                  <a:pt x="286645" y="0"/>
                </a:lnTo>
                <a:lnTo>
                  <a:pt x="286645" y="910"/>
                </a:lnTo>
                <a:lnTo>
                  <a:pt x="269139" y="36360"/>
                </a:lnTo>
                <a:lnTo>
                  <a:pt x="260461" y="41408"/>
                </a:lnTo>
                <a:lnTo>
                  <a:pt x="261380" y="41863"/>
                </a:lnTo>
                <a:lnTo>
                  <a:pt x="262299" y="41863"/>
                </a:lnTo>
                <a:lnTo>
                  <a:pt x="266892" y="41408"/>
                </a:lnTo>
                <a:lnTo>
                  <a:pt x="271486" y="39587"/>
                </a:lnTo>
                <a:lnTo>
                  <a:pt x="274242" y="37312"/>
                </a:lnTo>
                <a:lnTo>
                  <a:pt x="275161" y="36857"/>
                </a:lnTo>
                <a:lnTo>
                  <a:pt x="276080" y="37312"/>
                </a:lnTo>
                <a:lnTo>
                  <a:pt x="276080" y="38677"/>
                </a:lnTo>
                <a:lnTo>
                  <a:pt x="271737" y="48439"/>
                </a:lnTo>
                <a:lnTo>
                  <a:pt x="263390" y="56367"/>
                </a:lnTo>
                <a:lnTo>
                  <a:pt x="253922" y="62161"/>
                </a:lnTo>
                <a:lnTo>
                  <a:pt x="246221" y="65524"/>
                </a:lnTo>
                <a:lnTo>
                  <a:pt x="244843" y="66434"/>
                </a:lnTo>
                <a:lnTo>
                  <a:pt x="244843" y="67344"/>
                </a:lnTo>
                <a:lnTo>
                  <a:pt x="246680" y="66889"/>
                </a:lnTo>
                <a:lnTo>
                  <a:pt x="250814" y="66434"/>
                </a:lnTo>
                <a:lnTo>
                  <a:pt x="253571" y="65524"/>
                </a:lnTo>
                <a:lnTo>
                  <a:pt x="257246" y="64159"/>
                </a:lnTo>
                <a:lnTo>
                  <a:pt x="258164" y="63704"/>
                </a:lnTo>
                <a:lnTo>
                  <a:pt x="259083" y="64159"/>
                </a:lnTo>
                <a:lnTo>
                  <a:pt x="258624" y="65069"/>
                </a:lnTo>
                <a:lnTo>
                  <a:pt x="235820" y="82460"/>
                </a:lnTo>
                <a:lnTo>
                  <a:pt x="202983" y="87480"/>
                </a:lnTo>
                <a:lnTo>
                  <a:pt x="170059" y="90281"/>
                </a:lnTo>
                <a:lnTo>
                  <a:pt x="146997" y="101017"/>
                </a:lnTo>
                <a:lnTo>
                  <a:pt x="142863" y="106022"/>
                </a:lnTo>
                <a:lnTo>
                  <a:pt x="146078" y="113758"/>
                </a:lnTo>
                <a:lnTo>
                  <a:pt x="150672" y="121038"/>
                </a:lnTo>
                <a:lnTo>
                  <a:pt x="151132" y="121948"/>
                </a:lnTo>
                <a:lnTo>
                  <a:pt x="150672" y="122859"/>
                </a:lnTo>
                <a:lnTo>
                  <a:pt x="150213" y="122859"/>
                </a:lnTo>
                <a:lnTo>
                  <a:pt x="142404" y="126499"/>
                </a:lnTo>
                <a:lnTo>
                  <a:pt x="136410" y="129101"/>
                </a:lnTo>
                <a:lnTo>
                  <a:pt x="130288" y="131618"/>
                </a:lnTo>
                <a:lnTo>
                  <a:pt x="124251" y="133282"/>
                </a:lnTo>
                <a:lnTo>
                  <a:pt x="118516" y="133324"/>
                </a:lnTo>
                <a:close/>
              </a:path>
            </a:pathLst>
          </a:custGeom>
          <a:solidFill>
            <a:srgbClr val="0046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-82546"/>
            <a:ext cx="10389869" cy="10375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1A5531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70242" y="1298257"/>
            <a:ext cx="10749280" cy="4242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7542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667428" y="6457326"/>
            <a:ext cx="229234" cy="200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D2451E"/>
                </a:solidFill>
                <a:latin typeface="Arial Narrow"/>
                <a:cs typeface="Arial Narrow"/>
              </a:defRPr>
            </a:lvl1pPr>
          </a:lstStyle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png"/><Relationship Id="rId7" Type="http://schemas.openxmlformats.org/officeDocument/2006/relationships/image" Target="../media/image52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7390" y="6468502"/>
            <a:ext cx="3768090" cy="176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  <a:tabLst>
                <a:tab pos="3697604" algn="l"/>
              </a:tabLst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	</a:t>
            </a:r>
            <a:r>
              <a:rPr sz="1200" spc="-50" dirty="0">
                <a:solidFill>
                  <a:srgbClr val="D2451E"/>
                </a:solidFill>
                <a:latin typeface="Arial Narrow"/>
                <a:cs typeface="Arial Narrow"/>
              </a:rPr>
              <a:t>1</a:t>
            </a:r>
            <a:endParaRPr sz="1200">
              <a:latin typeface="Arial Narrow"/>
              <a:cs typeface="Arial Narrow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27715" y="6225503"/>
            <a:ext cx="549719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The information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contained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herein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is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privileged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and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confidential to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Green Thumb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Industries</a:t>
            </a:r>
            <a:r>
              <a:rPr sz="800" spc="-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and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the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intended recipient and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protected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from</a:t>
            </a:r>
            <a:r>
              <a:rPr sz="800" spc="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spc="-10" dirty="0">
                <a:solidFill>
                  <a:srgbClr val="F1F1F1"/>
                </a:solidFill>
                <a:latin typeface="Arial Narrow"/>
                <a:cs typeface="Arial Narrow"/>
              </a:rPr>
              <a:t>disclosure.</a:t>
            </a:r>
            <a:r>
              <a:rPr sz="800" spc="50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Any</a:t>
            </a:r>
            <a:r>
              <a:rPr sz="800" spc="-2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unauthorized</a:t>
            </a:r>
            <a:r>
              <a:rPr sz="800" spc="-1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use,</a:t>
            </a:r>
            <a:r>
              <a:rPr sz="800" spc="-3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distribution,</a:t>
            </a:r>
            <a:r>
              <a:rPr sz="800" spc="-1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modification,</a:t>
            </a:r>
            <a:r>
              <a:rPr sz="800" spc="-1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copying,</a:t>
            </a:r>
            <a:r>
              <a:rPr sz="800" spc="-2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forwarding</a:t>
            </a:r>
            <a:r>
              <a:rPr sz="800" spc="-1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or</a:t>
            </a:r>
            <a:r>
              <a:rPr sz="800" spc="-4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disclosure</a:t>
            </a:r>
            <a:r>
              <a:rPr sz="800" spc="-1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by</a:t>
            </a:r>
            <a:r>
              <a:rPr sz="800" spc="-1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any</a:t>
            </a:r>
            <a:r>
              <a:rPr sz="800" spc="-2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person</a:t>
            </a:r>
            <a:r>
              <a:rPr sz="800" spc="-2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is</a:t>
            </a:r>
            <a:r>
              <a:rPr sz="800" spc="-2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dirty="0">
                <a:solidFill>
                  <a:srgbClr val="F1F1F1"/>
                </a:solidFill>
                <a:latin typeface="Arial Narrow"/>
                <a:cs typeface="Arial Narrow"/>
              </a:rPr>
              <a:t>strictly</a:t>
            </a:r>
            <a:r>
              <a:rPr sz="800" spc="2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800" spc="-10" dirty="0">
                <a:solidFill>
                  <a:srgbClr val="F1F1F1"/>
                </a:solidFill>
                <a:latin typeface="Arial Narrow"/>
                <a:cs typeface="Arial Narrow"/>
              </a:rPr>
              <a:t>prohibited.</a:t>
            </a:r>
            <a:endParaRPr sz="800">
              <a:latin typeface="Arial Narrow"/>
              <a:cs typeface="Arial Narrow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01268" y="1056246"/>
            <a:ext cx="2664726" cy="4752352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527817" y="2195767"/>
            <a:ext cx="5644515" cy="175006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>
              <a:lnSpc>
                <a:spcPts val="4640"/>
              </a:lnSpc>
              <a:spcBef>
                <a:spcPts val="680"/>
              </a:spcBef>
            </a:pPr>
            <a:r>
              <a:rPr sz="4300" dirty="0">
                <a:solidFill>
                  <a:srgbClr val="C2D400"/>
                </a:solidFill>
              </a:rPr>
              <a:t>Brunswick</a:t>
            </a:r>
            <a:r>
              <a:rPr sz="4300" spc="-100" dirty="0">
                <a:solidFill>
                  <a:srgbClr val="C2D400"/>
                </a:solidFill>
              </a:rPr>
              <a:t> </a:t>
            </a:r>
            <a:r>
              <a:rPr sz="4300" dirty="0">
                <a:solidFill>
                  <a:srgbClr val="C2D400"/>
                </a:solidFill>
              </a:rPr>
              <a:t>Hills</a:t>
            </a:r>
            <a:r>
              <a:rPr sz="4300" spc="-150" dirty="0">
                <a:solidFill>
                  <a:srgbClr val="C2D400"/>
                </a:solidFill>
              </a:rPr>
              <a:t> </a:t>
            </a:r>
            <a:r>
              <a:rPr sz="4300" spc="-10" dirty="0">
                <a:solidFill>
                  <a:srgbClr val="C2D400"/>
                </a:solidFill>
              </a:rPr>
              <a:t>Township </a:t>
            </a:r>
            <a:r>
              <a:rPr sz="4300" dirty="0">
                <a:solidFill>
                  <a:srgbClr val="C2D400"/>
                </a:solidFill>
              </a:rPr>
              <a:t>Board</a:t>
            </a:r>
            <a:r>
              <a:rPr sz="4300" spc="-95" dirty="0">
                <a:solidFill>
                  <a:srgbClr val="C2D400"/>
                </a:solidFill>
              </a:rPr>
              <a:t> </a:t>
            </a:r>
            <a:r>
              <a:rPr sz="4300" dirty="0">
                <a:solidFill>
                  <a:srgbClr val="C2D400"/>
                </a:solidFill>
              </a:rPr>
              <a:t>of</a:t>
            </a:r>
            <a:r>
              <a:rPr sz="4300" spc="-100" dirty="0">
                <a:solidFill>
                  <a:srgbClr val="C2D400"/>
                </a:solidFill>
              </a:rPr>
              <a:t> </a:t>
            </a:r>
            <a:r>
              <a:rPr sz="4300" spc="-20" dirty="0">
                <a:solidFill>
                  <a:srgbClr val="C2D400"/>
                </a:solidFill>
              </a:rPr>
              <a:t>Trustees</a:t>
            </a:r>
            <a:r>
              <a:rPr sz="4300" spc="-85" dirty="0">
                <a:solidFill>
                  <a:srgbClr val="C2D400"/>
                </a:solidFill>
              </a:rPr>
              <a:t> </a:t>
            </a:r>
            <a:r>
              <a:rPr sz="4300" spc="-10" dirty="0">
                <a:solidFill>
                  <a:srgbClr val="C2D400"/>
                </a:solidFill>
              </a:rPr>
              <a:t>Meeting</a:t>
            </a:r>
            <a:endParaRPr sz="4300"/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2400" b="0" dirty="0">
                <a:solidFill>
                  <a:srgbClr val="F1F1F1"/>
                </a:solidFill>
                <a:latin typeface="Arial Narrow"/>
                <a:cs typeface="Arial Narrow"/>
              </a:rPr>
              <a:t>May</a:t>
            </a:r>
            <a:r>
              <a:rPr sz="2400" b="0" spc="-35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2400" b="0" dirty="0">
                <a:solidFill>
                  <a:srgbClr val="F1F1F1"/>
                </a:solidFill>
                <a:latin typeface="Arial Narrow"/>
                <a:cs typeface="Arial Narrow"/>
              </a:rPr>
              <a:t>12,</a:t>
            </a:r>
            <a:r>
              <a:rPr sz="2400" b="0" spc="-10" dirty="0">
                <a:solidFill>
                  <a:srgbClr val="F1F1F1"/>
                </a:solidFill>
                <a:latin typeface="Arial Narrow"/>
                <a:cs typeface="Arial Narrow"/>
              </a:rPr>
              <a:t> </a:t>
            </a:r>
            <a:r>
              <a:rPr sz="2400" b="0" spc="-20" dirty="0">
                <a:solidFill>
                  <a:srgbClr val="F1F1F1"/>
                </a:solidFill>
                <a:latin typeface="Arial Narrow"/>
                <a:cs typeface="Arial Narrow"/>
              </a:rPr>
              <a:t>2026</a:t>
            </a:r>
            <a:endParaRPr sz="2400">
              <a:latin typeface="Arial Narrow"/>
              <a:cs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974" y="194898"/>
            <a:ext cx="4191951" cy="648038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1575153" y="6380157"/>
            <a:ext cx="9525" cy="317500"/>
          </a:xfrm>
          <a:custGeom>
            <a:avLst/>
            <a:gdLst/>
            <a:ahLst/>
            <a:cxnLst/>
            <a:rect l="l" t="t" r="r" b="b"/>
            <a:pathLst>
              <a:path w="9525" h="317500">
                <a:moveTo>
                  <a:pt x="8991" y="317502"/>
                </a:moveTo>
                <a:lnTo>
                  <a:pt x="0" y="317502"/>
                </a:lnTo>
                <a:lnTo>
                  <a:pt x="0" y="0"/>
                </a:lnTo>
                <a:lnTo>
                  <a:pt x="8991" y="0"/>
                </a:lnTo>
                <a:lnTo>
                  <a:pt x="8991" y="317502"/>
                </a:lnTo>
                <a:close/>
              </a:path>
            </a:pathLst>
          </a:custGeom>
          <a:solidFill>
            <a:srgbClr val="1A5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994690" y="6447504"/>
            <a:ext cx="3793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10304" algn="l"/>
              </a:tabLst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	</a:t>
            </a:r>
            <a:r>
              <a:rPr sz="1200" spc="-50" dirty="0">
                <a:solidFill>
                  <a:srgbClr val="D2451E"/>
                </a:solidFill>
                <a:latin typeface="Arial Narrow"/>
                <a:cs typeface="Arial Narrow"/>
              </a:rPr>
              <a:t>2</a:t>
            </a:r>
            <a:endParaRPr sz="1200">
              <a:latin typeface="Arial Narrow"/>
              <a:cs typeface="Arial Narrow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9390" y="6192837"/>
            <a:ext cx="381645" cy="36297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332177" y="2595204"/>
            <a:ext cx="18561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10" dirty="0">
                <a:solidFill>
                  <a:srgbClr val="C2D400"/>
                </a:solidFill>
                <a:latin typeface="Arial Narrow"/>
                <a:cs typeface="Arial Narrow"/>
              </a:rPr>
              <a:t>Agenda</a:t>
            </a:r>
            <a:endParaRPr sz="48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41408" y="541881"/>
            <a:ext cx="6308725" cy="538543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0029" marR="913130" indent="-227329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Green</a:t>
            </a:r>
            <a:r>
              <a:rPr sz="2800" b="1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Thumb</a:t>
            </a:r>
            <a:r>
              <a:rPr sz="2800" b="1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and</a:t>
            </a:r>
            <a:r>
              <a:rPr sz="2800" b="1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RISE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Dispensaries 	Introduction</a:t>
            </a:r>
            <a:endParaRPr sz="2800">
              <a:latin typeface="Arial Narrow"/>
              <a:cs typeface="Arial Narrow"/>
            </a:endParaRPr>
          </a:p>
          <a:p>
            <a:pPr marL="697230" lvl="1" indent="-227329">
              <a:lnSpc>
                <a:spcPts val="2785"/>
              </a:lnSpc>
              <a:buFont typeface="Arial"/>
              <a:buChar char="•"/>
              <a:tabLst>
                <a:tab pos="697230" algn="l"/>
              </a:tabLst>
            </a:pPr>
            <a:r>
              <a:rPr sz="2400" b="1" spc="-10" dirty="0">
                <a:solidFill>
                  <a:srgbClr val="1A5531"/>
                </a:solidFill>
                <a:latin typeface="Arial Narrow"/>
                <a:cs typeface="Arial Narrow"/>
              </a:rPr>
              <a:t>Overview</a:t>
            </a:r>
            <a:endParaRPr sz="2400">
              <a:latin typeface="Arial Narrow"/>
              <a:cs typeface="Arial Narrow"/>
            </a:endParaRPr>
          </a:p>
          <a:p>
            <a:pPr marL="697230" lvl="1" indent="-227329">
              <a:lnSpc>
                <a:spcPts val="2840"/>
              </a:lnSpc>
              <a:buFont typeface="Arial"/>
              <a:buChar char="•"/>
              <a:tabLst>
                <a:tab pos="697230" algn="l"/>
              </a:tabLst>
            </a:pP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Community</a:t>
            </a:r>
            <a:r>
              <a:rPr sz="2400" b="1" spc="-7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Engagement</a:t>
            </a:r>
            <a:r>
              <a:rPr sz="2400" b="1" spc="-5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and</a:t>
            </a:r>
            <a:r>
              <a:rPr sz="2400" b="1" spc="-6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spc="-10" dirty="0">
                <a:solidFill>
                  <a:srgbClr val="1A5531"/>
                </a:solidFill>
                <a:latin typeface="Arial Narrow"/>
                <a:cs typeface="Arial Narrow"/>
              </a:rPr>
              <a:t>Partnerships</a:t>
            </a:r>
            <a:endParaRPr sz="2400">
              <a:latin typeface="Arial Narrow"/>
              <a:cs typeface="Arial Narrow"/>
            </a:endParaRPr>
          </a:p>
          <a:p>
            <a:pPr marL="240029" indent="-227329">
              <a:lnSpc>
                <a:spcPts val="3325"/>
              </a:lnSpc>
              <a:spcBef>
                <a:spcPts val="320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Brunswick</a:t>
            </a:r>
            <a:r>
              <a:rPr sz="2800" b="1" spc="-4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Hills</a:t>
            </a:r>
            <a:r>
              <a:rPr sz="2800" b="1" spc="-4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Landscape</a:t>
            </a:r>
            <a:endParaRPr sz="2800">
              <a:latin typeface="Arial Narrow"/>
              <a:cs typeface="Arial Narrow"/>
            </a:endParaRPr>
          </a:p>
          <a:p>
            <a:pPr marL="697230" lvl="1" indent="-227329">
              <a:lnSpc>
                <a:spcPts val="2845"/>
              </a:lnSpc>
              <a:buFont typeface="Arial"/>
              <a:buChar char="•"/>
              <a:tabLst>
                <a:tab pos="697230" algn="l"/>
              </a:tabLst>
            </a:pP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Medina</a:t>
            </a:r>
            <a:r>
              <a:rPr sz="2400" b="1" spc="-8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County</a:t>
            </a:r>
            <a:r>
              <a:rPr sz="2400" b="1" spc="-7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Dispensary</a:t>
            </a:r>
            <a:r>
              <a:rPr sz="2400" b="1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spc="-25" dirty="0">
                <a:solidFill>
                  <a:srgbClr val="1A5531"/>
                </a:solidFill>
                <a:latin typeface="Arial Narrow"/>
                <a:cs typeface="Arial Narrow"/>
              </a:rPr>
              <a:t>Map</a:t>
            </a:r>
            <a:endParaRPr sz="2400">
              <a:latin typeface="Arial Narrow"/>
              <a:cs typeface="Arial Narrow"/>
            </a:endParaRPr>
          </a:p>
          <a:p>
            <a:pPr marL="240029" indent="-227329">
              <a:lnSpc>
                <a:spcPct val="100000"/>
              </a:lnSpc>
              <a:spcBef>
                <a:spcPts val="320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Proposed</a:t>
            </a:r>
            <a:r>
              <a:rPr sz="2800" b="1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Dispensary</a:t>
            </a:r>
            <a:r>
              <a:rPr sz="2800" b="1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Location</a:t>
            </a:r>
            <a:endParaRPr sz="2800">
              <a:latin typeface="Arial Narrow"/>
              <a:cs typeface="Arial Narrow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Public</a:t>
            </a:r>
            <a:r>
              <a:rPr sz="2800" b="1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Sentiment</a:t>
            </a:r>
            <a:r>
              <a:rPr sz="2800" b="1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of</a:t>
            </a:r>
            <a:r>
              <a:rPr sz="2800" b="1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RISE</a:t>
            </a:r>
            <a:r>
              <a:rPr sz="2800" b="1" spc="1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–</a:t>
            </a:r>
            <a:r>
              <a:rPr sz="2800" b="1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Google</a:t>
            </a:r>
            <a:r>
              <a:rPr sz="2800" b="1" spc="-4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Reviews</a:t>
            </a:r>
            <a:endParaRPr sz="2800">
              <a:latin typeface="Arial Narrow"/>
              <a:cs typeface="Arial Narrow"/>
            </a:endParaRPr>
          </a:p>
          <a:p>
            <a:pPr marL="240029" indent="-227329">
              <a:lnSpc>
                <a:spcPct val="100000"/>
              </a:lnSpc>
              <a:spcBef>
                <a:spcPts val="335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Compliance</a:t>
            </a:r>
            <a:r>
              <a:rPr sz="2800" b="1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and</a:t>
            </a:r>
            <a:r>
              <a:rPr sz="2800" b="1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Security</a:t>
            </a:r>
            <a:endParaRPr sz="2800">
              <a:latin typeface="Arial Narrow"/>
              <a:cs typeface="Arial Narrow"/>
            </a:endParaRPr>
          </a:p>
          <a:p>
            <a:pPr marL="240029" indent="-227329">
              <a:lnSpc>
                <a:spcPct val="100000"/>
              </a:lnSpc>
              <a:spcBef>
                <a:spcPts val="325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Medical</a:t>
            </a:r>
            <a:r>
              <a:rPr sz="2800" b="1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dirty="0">
                <a:solidFill>
                  <a:srgbClr val="1A5531"/>
                </a:solidFill>
                <a:latin typeface="Arial Narrow"/>
                <a:cs typeface="Arial Narrow"/>
              </a:rPr>
              <a:t>Program</a:t>
            </a:r>
            <a:r>
              <a:rPr sz="2800" b="1" spc="-4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Benefits</a:t>
            </a:r>
            <a:endParaRPr sz="2800">
              <a:latin typeface="Arial Narrow"/>
              <a:cs typeface="Arial Narrow"/>
            </a:endParaRPr>
          </a:p>
          <a:p>
            <a:pPr marL="240029" indent="-227329">
              <a:lnSpc>
                <a:spcPts val="3329"/>
              </a:lnSpc>
              <a:spcBef>
                <a:spcPts val="325"/>
              </a:spcBef>
              <a:buFont typeface="Arial"/>
              <a:buChar char="•"/>
              <a:tabLst>
                <a:tab pos="240029" algn="l"/>
              </a:tabLst>
            </a:pPr>
            <a:r>
              <a:rPr sz="2800" b="1" spc="-10" dirty="0">
                <a:solidFill>
                  <a:srgbClr val="1A5531"/>
                </a:solidFill>
                <a:latin typeface="Arial Narrow"/>
                <a:cs typeface="Arial Narrow"/>
              </a:rPr>
              <a:t>Appendix</a:t>
            </a:r>
            <a:endParaRPr sz="2800">
              <a:latin typeface="Arial Narrow"/>
              <a:cs typeface="Arial Narrow"/>
            </a:endParaRPr>
          </a:p>
          <a:p>
            <a:pPr marL="697230" lvl="1" indent="-227329">
              <a:lnSpc>
                <a:spcPts val="2810"/>
              </a:lnSpc>
              <a:buFont typeface="Arial"/>
              <a:buChar char="•"/>
              <a:tabLst>
                <a:tab pos="697230" algn="l"/>
              </a:tabLst>
            </a:pP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Issue</a:t>
            </a:r>
            <a:r>
              <a:rPr sz="2400" b="1" spc="-4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2</a:t>
            </a:r>
            <a:r>
              <a:rPr sz="2400" b="1" spc="-6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spc="-10" dirty="0">
                <a:solidFill>
                  <a:srgbClr val="1A5531"/>
                </a:solidFill>
                <a:latin typeface="Arial Narrow"/>
                <a:cs typeface="Arial Narrow"/>
              </a:rPr>
              <a:t>Voting</a:t>
            </a:r>
            <a:r>
              <a:rPr sz="2400" b="1" spc="-7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spc="-10" dirty="0">
                <a:solidFill>
                  <a:srgbClr val="1A5531"/>
                </a:solidFill>
                <a:latin typeface="Arial Narrow"/>
                <a:cs typeface="Arial Narrow"/>
              </a:rPr>
              <a:t>Results</a:t>
            </a:r>
            <a:endParaRPr sz="2400">
              <a:latin typeface="Arial Narrow"/>
              <a:cs typeface="Arial Narrow"/>
            </a:endParaRPr>
          </a:p>
          <a:p>
            <a:pPr marL="697230" lvl="1" indent="-227329">
              <a:lnSpc>
                <a:spcPts val="2840"/>
              </a:lnSpc>
              <a:buFont typeface="Arial"/>
              <a:buChar char="•"/>
              <a:tabLst>
                <a:tab pos="697230" algn="l"/>
              </a:tabLst>
            </a:pP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Known</a:t>
            </a:r>
            <a:r>
              <a:rPr sz="2400" b="1" spc="-6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Concerns</a:t>
            </a:r>
            <a:r>
              <a:rPr sz="2400" b="1" spc="-4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dirty="0">
                <a:solidFill>
                  <a:srgbClr val="1A5531"/>
                </a:solidFill>
                <a:latin typeface="Arial Narrow"/>
                <a:cs typeface="Arial Narrow"/>
              </a:rPr>
              <a:t>from</a:t>
            </a:r>
            <a:r>
              <a:rPr sz="2400" b="1" spc="-8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400" b="1" spc="-10" dirty="0">
                <a:solidFill>
                  <a:srgbClr val="1A5531"/>
                </a:solidFill>
                <a:latin typeface="Arial Narrow"/>
                <a:cs typeface="Arial Narrow"/>
              </a:rPr>
              <a:t>Constituents</a:t>
            </a:r>
            <a:endParaRPr sz="2400">
              <a:latin typeface="Arial Narrow"/>
              <a:cs typeface="Arial Narrow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EBE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75490" cy="4279900"/>
            <a:chOff x="0" y="0"/>
            <a:chExt cx="12175490" cy="42799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5372" y="567486"/>
              <a:ext cx="58209" cy="37120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0"/>
              <a:ext cx="12175490" cy="935355"/>
            </a:xfrm>
            <a:custGeom>
              <a:avLst/>
              <a:gdLst/>
              <a:ahLst/>
              <a:cxnLst/>
              <a:rect l="l" t="t" r="r" b="b"/>
              <a:pathLst>
                <a:path w="12175490" h="935355">
                  <a:moveTo>
                    <a:pt x="12175134" y="0"/>
                  </a:moveTo>
                  <a:lnTo>
                    <a:pt x="0" y="0"/>
                  </a:lnTo>
                  <a:lnTo>
                    <a:pt x="0" y="935024"/>
                  </a:lnTo>
                  <a:lnTo>
                    <a:pt x="12175134" y="935024"/>
                  </a:lnTo>
                  <a:lnTo>
                    <a:pt x="12175134" y="0"/>
                  </a:lnTo>
                  <a:close/>
                </a:path>
              </a:pathLst>
            </a:custGeom>
            <a:solidFill>
              <a:srgbClr val="BECC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3735" y="246597"/>
              <a:ext cx="2970148" cy="37903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4186421" y="1186284"/>
            <a:ext cx="2688590" cy="78613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000" b="1" dirty="0">
                <a:solidFill>
                  <a:srgbClr val="08552C"/>
                </a:solidFill>
                <a:latin typeface="Calibri"/>
                <a:cs typeface="Calibri"/>
              </a:rPr>
              <a:t>A</a:t>
            </a:r>
            <a:r>
              <a:rPr sz="1000" b="1" spc="4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8552C"/>
                </a:solidFill>
                <a:latin typeface="Calibri"/>
                <a:cs typeface="Calibri"/>
              </a:rPr>
              <a:t>FAMILY</a:t>
            </a:r>
            <a:r>
              <a:rPr sz="1000" b="1" spc="5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08552C"/>
                </a:solidFill>
                <a:latin typeface="Calibri"/>
                <a:cs typeface="Calibri"/>
              </a:rPr>
              <a:t>OF</a:t>
            </a:r>
            <a:r>
              <a:rPr sz="1000" b="1" spc="5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8552C"/>
                </a:solidFill>
                <a:latin typeface="Calibri"/>
                <a:cs typeface="Calibri"/>
              </a:rPr>
              <a:t>BRANDS*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Well-being</a:t>
            </a: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is</a:t>
            </a: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personal,</a:t>
            </a:r>
            <a:r>
              <a:rPr sz="850" spc="114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which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is</a:t>
            </a: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why</a:t>
            </a:r>
            <a:r>
              <a:rPr sz="850" spc="9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25" dirty="0">
                <a:solidFill>
                  <a:srgbClr val="08552C"/>
                </a:solidFill>
                <a:latin typeface="Calibri"/>
                <a:cs typeface="Calibri"/>
              </a:rPr>
              <a:t>we</a:t>
            </a:r>
            <a:endParaRPr sz="850">
              <a:latin typeface="Calibri"/>
              <a:cs typeface="Calibri"/>
            </a:endParaRPr>
          </a:p>
          <a:p>
            <a:pPr marL="12700" marR="5080">
              <a:lnSpc>
                <a:spcPct val="147000"/>
              </a:lnSpc>
            </a:pP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are</a:t>
            </a:r>
            <a:r>
              <a:rPr sz="850" spc="11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committed</a:t>
            </a:r>
            <a:r>
              <a:rPr sz="850" spc="13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to</a:t>
            </a:r>
            <a:r>
              <a:rPr sz="850" spc="10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building</a:t>
            </a:r>
            <a:r>
              <a:rPr sz="850" spc="114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industry-leading</a:t>
            </a:r>
            <a:r>
              <a:rPr sz="850" spc="5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brands</a:t>
            </a:r>
            <a:r>
              <a:rPr sz="850" spc="10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that</a:t>
            </a:r>
            <a:r>
              <a:rPr sz="850" spc="9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25" dirty="0">
                <a:solidFill>
                  <a:srgbClr val="08552C"/>
                </a:solidFill>
                <a:latin typeface="Calibri"/>
                <a:cs typeface="Calibri"/>
              </a:rPr>
              <a:t>fit</a:t>
            </a:r>
            <a:r>
              <a:rPr sz="850" spc="50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different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preferences</a:t>
            </a:r>
            <a:r>
              <a:rPr sz="850" spc="114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and</a:t>
            </a:r>
            <a:r>
              <a:rPr sz="850" spc="-1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08552C"/>
                </a:solidFill>
                <a:latin typeface="Calibri"/>
                <a:cs typeface="Calibri"/>
              </a:rPr>
              <a:t>lifestyles.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39517" y="1190355"/>
            <a:ext cx="1553845" cy="4038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24000"/>
              </a:lnSpc>
              <a:spcBef>
                <a:spcPts val="90"/>
              </a:spcBef>
            </a:pPr>
            <a:r>
              <a:rPr sz="1000" b="1" spc="55" dirty="0">
                <a:solidFill>
                  <a:srgbClr val="08552C"/>
                </a:solidFill>
                <a:latin typeface="Calibri"/>
                <a:cs typeface="Calibri"/>
              </a:rPr>
              <a:t>DELIVERING</a:t>
            </a:r>
            <a:r>
              <a:rPr sz="1000" b="1" spc="22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8552C"/>
                </a:solidFill>
                <a:latin typeface="Calibri"/>
                <a:cs typeface="Calibri"/>
              </a:rPr>
              <a:t>SIGNIFICANT </a:t>
            </a:r>
            <a:r>
              <a:rPr sz="1000" b="1" spc="50" dirty="0">
                <a:solidFill>
                  <a:srgbClr val="08552C"/>
                </a:solidFill>
                <a:latin typeface="Calibri"/>
                <a:cs typeface="Calibri"/>
              </a:rPr>
              <a:t>REVENUE</a:t>
            </a:r>
            <a:r>
              <a:rPr sz="1000" b="1" spc="204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8552C"/>
                </a:solidFill>
                <a:latin typeface="Calibri"/>
                <a:cs typeface="Calibri"/>
              </a:rPr>
              <a:t>GROWTH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3626999" y="415188"/>
            <a:ext cx="1192530" cy="219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339725" algn="l"/>
              </a:tabLst>
            </a:pPr>
            <a:r>
              <a:rPr sz="1250" spc="-25" dirty="0">
                <a:solidFill>
                  <a:srgbClr val="08552C"/>
                </a:solidFill>
                <a:latin typeface="Calibri"/>
                <a:cs typeface="Calibri"/>
              </a:rPr>
              <a:t>AT</a:t>
            </a:r>
            <a:r>
              <a:rPr sz="1250" dirty="0">
                <a:solidFill>
                  <a:srgbClr val="08552C"/>
                </a:solidFill>
                <a:latin typeface="Calibri"/>
                <a:cs typeface="Calibri"/>
              </a:rPr>
              <a:t>	A</a:t>
            </a:r>
            <a:r>
              <a:rPr sz="1250" spc="175" dirty="0">
                <a:solidFill>
                  <a:srgbClr val="08552C"/>
                </a:solidFill>
                <a:latin typeface="Calibri"/>
                <a:cs typeface="Calibri"/>
              </a:rPr>
              <a:t>  </a:t>
            </a:r>
            <a:r>
              <a:rPr sz="1250" spc="105" dirty="0">
                <a:solidFill>
                  <a:srgbClr val="08552C"/>
                </a:solidFill>
                <a:latin typeface="Calibri"/>
                <a:cs typeface="Calibri"/>
              </a:rPr>
              <a:t>GLANCE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1" y="958329"/>
            <a:ext cx="8567420" cy="5899785"/>
            <a:chOff x="431" y="958329"/>
            <a:chExt cx="8567420" cy="58997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" y="958329"/>
              <a:ext cx="8567216" cy="58991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629860" y="6464404"/>
              <a:ext cx="31750" cy="14604"/>
            </a:xfrm>
            <a:custGeom>
              <a:avLst/>
              <a:gdLst/>
              <a:ahLst/>
              <a:cxnLst/>
              <a:rect l="l" t="t" r="r" b="b"/>
              <a:pathLst>
                <a:path w="31750" h="14604">
                  <a:moveTo>
                    <a:pt x="0" y="6210"/>
                  </a:moveTo>
                  <a:lnTo>
                    <a:pt x="4559" y="8191"/>
                  </a:lnTo>
                  <a:lnTo>
                    <a:pt x="9131" y="10172"/>
                  </a:lnTo>
                  <a:lnTo>
                    <a:pt x="13690" y="12153"/>
                  </a:lnTo>
                  <a:lnTo>
                    <a:pt x="18249" y="14122"/>
                  </a:lnTo>
                  <a:lnTo>
                    <a:pt x="22555" y="12966"/>
                  </a:lnTo>
                  <a:lnTo>
                    <a:pt x="26873" y="11823"/>
                  </a:lnTo>
                  <a:lnTo>
                    <a:pt x="31178" y="10668"/>
                  </a:lnTo>
                  <a:lnTo>
                    <a:pt x="31026" y="7112"/>
                  </a:lnTo>
                  <a:lnTo>
                    <a:pt x="30861" y="3556"/>
                  </a:lnTo>
                  <a:lnTo>
                    <a:pt x="30708" y="0"/>
                  </a:lnTo>
                  <a:lnTo>
                    <a:pt x="23037" y="1549"/>
                  </a:lnTo>
                  <a:lnTo>
                    <a:pt x="15354" y="3098"/>
                  </a:lnTo>
                  <a:lnTo>
                    <a:pt x="7683" y="4648"/>
                  </a:lnTo>
                  <a:lnTo>
                    <a:pt x="0" y="6210"/>
                  </a:lnTo>
                  <a:close/>
                </a:path>
              </a:pathLst>
            </a:custGeom>
            <a:ln w="3175">
              <a:solidFill>
                <a:srgbClr val="F4EBE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03125" y="1186214"/>
            <a:ext cx="2416175" cy="78613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1000" b="1" dirty="0">
                <a:solidFill>
                  <a:srgbClr val="08552C"/>
                </a:solidFill>
                <a:latin typeface="Calibri"/>
                <a:cs typeface="Calibri"/>
              </a:rPr>
              <a:t>A</a:t>
            </a:r>
            <a:r>
              <a:rPr sz="1000" b="1" spc="12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08552C"/>
                </a:solidFill>
                <a:latin typeface="Calibri"/>
                <a:cs typeface="Calibri"/>
              </a:rPr>
              <a:t>PLACE</a:t>
            </a:r>
            <a:r>
              <a:rPr sz="1000" b="1" spc="16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08552C"/>
                </a:solidFill>
                <a:latin typeface="Calibri"/>
                <a:cs typeface="Calibri"/>
              </a:rPr>
              <a:t>WHERE</a:t>
            </a:r>
            <a:r>
              <a:rPr sz="1000" b="1" spc="19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50" dirty="0">
                <a:solidFill>
                  <a:srgbClr val="08552C"/>
                </a:solidFill>
                <a:latin typeface="Calibri"/>
                <a:cs typeface="Calibri"/>
              </a:rPr>
              <a:t>PEOPLE</a:t>
            </a:r>
            <a:r>
              <a:rPr sz="1000" b="1" spc="15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55" dirty="0">
                <a:solidFill>
                  <a:srgbClr val="08552C"/>
                </a:solidFill>
                <a:latin typeface="Calibri"/>
                <a:cs typeface="Calibri"/>
              </a:rPr>
              <a:t>COME</a:t>
            </a:r>
            <a:r>
              <a:rPr sz="1000" b="1" spc="17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08552C"/>
                </a:solidFill>
                <a:latin typeface="Calibri"/>
                <a:cs typeface="Calibri"/>
              </a:rPr>
              <a:t>FIRST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ts val="1500"/>
              </a:lnSpc>
            </a:pP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Our</a:t>
            </a: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real</a:t>
            </a: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power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is</a:t>
            </a:r>
            <a:r>
              <a:rPr sz="850" spc="5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in</a:t>
            </a:r>
            <a:r>
              <a:rPr sz="850" spc="5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our</a:t>
            </a:r>
            <a:r>
              <a:rPr sz="850" spc="6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people</a:t>
            </a:r>
            <a:r>
              <a:rPr sz="850" spc="7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and</a:t>
            </a:r>
            <a:r>
              <a:rPr sz="850" spc="7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our</a:t>
            </a:r>
            <a:r>
              <a:rPr sz="850" spc="-10" dirty="0">
                <a:solidFill>
                  <a:srgbClr val="08552C"/>
                </a:solidFill>
                <a:latin typeface="Calibri"/>
                <a:cs typeface="Calibri"/>
              </a:rPr>
              <a:t> shared</a:t>
            </a:r>
            <a:r>
              <a:rPr sz="850" spc="50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commitment</a:t>
            </a:r>
            <a:r>
              <a:rPr sz="850" spc="10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to</a:t>
            </a:r>
            <a:r>
              <a:rPr sz="850" spc="9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giving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back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to</a:t>
            </a:r>
            <a:r>
              <a:rPr sz="850" spc="9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the</a:t>
            </a:r>
            <a:r>
              <a:rPr sz="850" spc="1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communities</a:t>
            </a:r>
            <a:r>
              <a:rPr sz="850" spc="12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20" dirty="0">
                <a:solidFill>
                  <a:srgbClr val="08552C"/>
                </a:solidFill>
                <a:latin typeface="Calibri"/>
                <a:cs typeface="Calibri"/>
              </a:rPr>
              <a:t>that</a:t>
            </a:r>
            <a:r>
              <a:rPr sz="850" spc="50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we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08552C"/>
                </a:solidFill>
                <a:latin typeface="Calibri"/>
                <a:cs typeface="Calibri"/>
              </a:rPr>
              <a:t>serve.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635" y="4643134"/>
            <a:ext cx="2005964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00" b="1" dirty="0">
                <a:solidFill>
                  <a:srgbClr val="08552C"/>
                </a:solidFill>
                <a:latin typeface="Calibri"/>
                <a:cs typeface="Calibri"/>
              </a:rPr>
              <a:t>A</a:t>
            </a:r>
            <a:r>
              <a:rPr sz="1000" b="1" spc="13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45" dirty="0">
                <a:solidFill>
                  <a:srgbClr val="08552C"/>
                </a:solidFill>
                <a:latin typeface="Calibri"/>
                <a:cs typeface="Calibri"/>
              </a:rPr>
              <a:t>NATIONAL</a:t>
            </a:r>
            <a:r>
              <a:rPr sz="1000" b="1" spc="14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55" dirty="0">
                <a:solidFill>
                  <a:srgbClr val="08552C"/>
                </a:solidFill>
                <a:latin typeface="Calibri"/>
                <a:cs typeface="Calibri"/>
              </a:rPr>
              <a:t>CANNABIS</a:t>
            </a:r>
            <a:r>
              <a:rPr sz="1000" b="1" spc="18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08552C"/>
                </a:solidFill>
                <a:latin typeface="Calibri"/>
                <a:cs typeface="Calibri"/>
              </a:rPr>
              <a:t>RETAILER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0908" y="5073000"/>
            <a:ext cx="1035050" cy="1229995"/>
          </a:xfrm>
          <a:prstGeom prst="rect">
            <a:avLst/>
          </a:prstGeom>
        </p:spPr>
        <p:txBody>
          <a:bodyPr vert="horz" wrap="square" lIns="0" tIns="200660" rIns="0" bIns="0" rtlCol="0">
            <a:spAutoFit/>
          </a:bodyPr>
          <a:lstStyle/>
          <a:p>
            <a:pPr marL="146685">
              <a:lnSpc>
                <a:spcPct val="100000"/>
              </a:lnSpc>
              <a:spcBef>
                <a:spcPts val="1580"/>
              </a:spcBef>
            </a:pPr>
            <a:r>
              <a:rPr sz="3400" spc="-20" dirty="0">
                <a:solidFill>
                  <a:srgbClr val="08552C"/>
                </a:solidFill>
                <a:latin typeface="Calibri"/>
                <a:cs typeface="Calibri"/>
              </a:rPr>
              <a:t>110+</a:t>
            </a:r>
            <a:endParaRPr sz="3400">
              <a:latin typeface="Calibri"/>
              <a:cs typeface="Calibri"/>
            </a:endParaRPr>
          </a:p>
          <a:p>
            <a:pPr marL="193675" marR="321310" indent="-181610">
              <a:lnSpc>
                <a:spcPct val="122400"/>
              </a:lnSpc>
              <a:spcBef>
                <a:spcPts val="170"/>
              </a:spcBef>
            </a:pPr>
            <a:r>
              <a:rPr sz="850" spc="75" dirty="0">
                <a:solidFill>
                  <a:srgbClr val="08552C"/>
                </a:solidFill>
                <a:latin typeface="Calibri"/>
                <a:cs typeface="Calibri"/>
              </a:rPr>
              <a:t>OPEN</a:t>
            </a:r>
            <a:r>
              <a:rPr sz="850" spc="24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45" dirty="0">
                <a:solidFill>
                  <a:srgbClr val="08552C"/>
                </a:solidFill>
                <a:latin typeface="Calibri"/>
                <a:cs typeface="Calibri"/>
              </a:rPr>
              <a:t>RETAIL </a:t>
            </a:r>
            <a:r>
              <a:rPr sz="850" spc="60" dirty="0">
                <a:solidFill>
                  <a:srgbClr val="08552C"/>
                </a:solidFill>
                <a:latin typeface="Calibri"/>
                <a:cs typeface="Calibri"/>
              </a:rPr>
              <a:t>STORES 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15"/>
              </a:spcBef>
            </a:pPr>
            <a:r>
              <a:rPr sz="700" dirty="0">
                <a:solidFill>
                  <a:srgbClr val="08552C"/>
                </a:solidFill>
                <a:latin typeface="Calibri"/>
                <a:cs typeface="Calibri"/>
              </a:rPr>
              <a:t>(AS</a:t>
            </a:r>
            <a:r>
              <a:rPr sz="700" spc="229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08552C"/>
                </a:solidFill>
                <a:latin typeface="Calibri"/>
                <a:cs typeface="Calibri"/>
              </a:rPr>
              <a:t>OF</a:t>
            </a:r>
            <a:r>
              <a:rPr sz="700" spc="24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700" dirty="0">
                <a:solidFill>
                  <a:srgbClr val="08552C"/>
                </a:solidFill>
                <a:latin typeface="Calibri"/>
                <a:cs typeface="Calibri"/>
              </a:rPr>
              <a:t>5 </a:t>
            </a:r>
            <a:r>
              <a:rPr sz="700" spc="-10" dirty="0">
                <a:solidFill>
                  <a:srgbClr val="08552C"/>
                </a:solidFill>
                <a:latin typeface="Calibri"/>
                <a:cs typeface="Calibri"/>
              </a:rPr>
              <a:t>/1/26)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91585" y="5104285"/>
            <a:ext cx="2053589" cy="1047750"/>
          </a:xfrm>
          <a:prstGeom prst="rect">
            <a:avLst/>
          </a:prstGeom>
        </p:spPr>
        <p:txBody>
          <a:bodyPr vert="horz" wrap="square" lIns="0" tIns="176530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390"/>
              </a:spcBef>
              <a:tabLst>
                <a:tab pos="1348105" algn="l"/>
              </a:tabLst>
            </a:pPr>
            <a:r>
              <a:rPr sz="3400" spc="-25" dirty="0">
                <a:solidFill>
                  <a:srgbClr val="08552C"/>
                </a:solidFill>
                <a:latin typeface="Calibri"/>
                <a:cs typeface="Calibri"/>
              </a:rPr>
              <a:t>14</a:t>
            </a:r>
            <a:r>
              <a:rPr sz="34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3400" spc="-25" dirty="0">
                <a:solidFill>
                  <a:srgbClr val="08552C"/>
                </a:solidFill>
                <a:latin typeface="Calibri"/>
                <a:cs typeface="Calibri"/>
              </a:rPr>
              <a:t>20</a:t>
            </a:r>
            <a:endParaRPr sz="3400">
              <a:latin typeface="Calibri"/>
              <a:cs typeface="Calibri"/>
            </a:endParaRPr>
          </a:p>
          <a:p>
            <a:pPr marL="12700" marR="5080" indent="231140">
              <a:lnSpc>
                <a:spcPct val="127000"/>
              </a:lnSpc>
              <a:spcBef>
                <a:spcPts val="80"/>
              </a:spcBef>
              <a:tabLst>
                <a:tab pos="1096645" algn="l"/>
                <a:tab pos="1292860" algn="l"/>
              </a:tabLst>
            </a:pP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STAT</a:t>
            </a:r>
            <a:r>
              <a:rPr sz="850" spc="-1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-50" dirty="0">
                <a:solidFill>
                  <a:srgbClr val="08552C"/>
                </a:solidFill>
                <a:latin typeface="Calibri"/>
                <a:cs typeface="Calibri"/>
              </a:rPr>
              <a:t>E</a:t>
            </a: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50" spc="65" dirty="0">
                <a:solidFill>
                  <a:srgbClr val="08552C"/>
                </a:solidFill>
                <a:latin typeface="Calibri"/>
                <a:cs typeface="Calibri"/>
              </a:rPr>
              <a:t>MANUFACTURING </a:t>
            </a:r>
            <a:r>
              <a:rPr sz="1275" spc="89" baseline="3267" dirty="0">
                <a:solidFill>
                  <a:srgbClr val="08552C"/>
                </a:solidFill>
                <a:latin typeface="Calibri"/>
                <a:cs typeface="Calibri"/>
              </a:rPr>
              <a:t>OPERATIONS</a:t>
            </a:r>
            <a:r>
              <a:rPr sz="1275" baseline="3267" dirty="0">
                <a:solidFill>
                  <a:srgbClr val="08552C"/>
                </a:solidFill>
                <a:latin typeface="Calibri"/>
                <a:cs typeface="Calibri"/>
              </a:rPr>
              <a:t>		</a:t>
            </a:r>
            <a:r>
              <a:rPr sz="850" spc="60" dirty="0">
                <a:solidFill>
                  <a:srgbClr val="08552C"/>
                </a:solidFill>
                <a:latin typeface="Calibri"/>
                <a:cs typeface="Calibri"/>
              </a:rPr>
              <a:t>FACILITIES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840308" y="2640154"/>
            <a:ext cx="3003550" cy="3145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770"/>
              </a:lnSpc>
            </a:pPr>
            <a:r>
              <a:rPr sz="800" b="1" spc="-10" dirty="0">
                <a:solidFill>
                  <a:srgbClr val="08552C"/>
                </a:solidFill>
                <a:latin typeface="Calibri"/>
                <a:cs typeface="Calibri"/>
              </a:rPr>
              <a:t>$1,017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0"/>
              </a:spcBef>
            </a:pPr>
            <a:endParaRPr sz="800">
              <a:latin typeface="Calibri"/>
              <a:cs typeface="Calibri"/>
            </a:endParaRPr>
          </a:p>
          <a:p>
            <a:pPr marR="504190" algn="r">
              <a:lnSpc>
                <a:spcPct val="100000"/>
              </a:lnSpc>
            </a:pPr>
            <a:r>
              <a:rPr sz="800" b="1" spc="-20" dirty="0">
                <a:solidFill>
                  <a:srgbClr val="08552C"/>
                </a:solidFill>
                <a:latin typeface="Calibri"/>
                <a:cs typeface="Calibri"/>
              </a:rPr>
              <a:t>$894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800">
              <a:latin typeface="Calibri"/>
              <a:cs typeface="Calibri"/>
            </a:endParaRPr>
          </a:p>
          <a:p>
            <a:pPr marL="1836420">
              <a:lnSpc>
                <a:spcPct val="100000"/>
              </a:lnSpc>
            </a:pPr>
            <a:r>
              <a:rPr sz="800" b="1" spc="-20" dirty="0">
                <a:solidFill>
                  <a:srgbClr val="08552C"/>
                </a:solidFill>
                <a:latin typeface="Calibri"/>
                <a:cs typeface="Calibri"/>
              </a:rPr>
              <a:t>$557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800">
              <a:latin typeface="Calibri"/>
              <a:cs typeface="Calibri"/>
            </a:endParaRPr>
          </a:p>
          <a:p>
            <a:pPr marR="34925" algn="ctr">
              <a:lnSpc>
                <a:spcPct val="100000"/>
              </a:lnSpc>
            </a:pPr>
            <a:r>
              <a:rPr sz="800" b="1" spc="-20" dirty="0">
                <a:solidFill>
                  <a:srgbClr val="08552C"/>
                </a:solidFill>
                <a:latin typeface="Calibri"/>
                <a:cs typeface="Calibri"/>
              </a:rPr>
              <a:t>$216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800">
              <a:latin typeface="Calibri"/>
              <a:cs typeface="Calibri"/>
            </a:endParaRPr>
          </a:p>
          <a:p>
            <a:pPr marL="941705">
              <a:lnSpc>
                <a:spcPts val="935"/>
              </a:lnSpc>
            </a:pPr>
            <a:r>
              <a:rPr sz="800" b="1" spc="-25" dirty="0">
                <a:solidFill>
                  <a:srgbClr val="08552C"/>
                </a:solidFill>
                <a:latin typeface="Calibri"/>
                <a:cs typeface="Calibri"/>
              </a:rPr>
              <a:t>$62</a:t>
            </a:r>
            <a:endParaRPr sz="800">
              <a:latin typeface="Calibri"/>
              <a:cs typeface="Calibri"/>
            </a:endParaRPr>
          </a:p>
          <a:p>
            <a:pPr marL="55880">
              <a:lnSpc>
                <a:spcPts val="935"/>
              </a:lnSpc>
              <a:tabLst>
                <a:tab pos="481330" algn="l"/>
              </a:tabLst>
            </a:pPr>
            <a:r>
              <a:rPr sz="800" b="1" spc="-25" dirty="0">
                <a:solidFill>
                  <a:srgbClr val="08552C"/>
                </a:solidFill>
                <a:latin typeface="Calibri"/>
                <a:cs typeface="Calibri"/>
              </a:rPr>
              <a:t>$7</a:t>
            </a:r>
            <a:r>
              <a:rPr sz="800" b="1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b="1" spc="-25" dirty="0">
                <a:solidFill>
                  <a:srgbClr val="08552C"/>
                </a:solidFill>
                <a:latin typeface="Calibri"/>
                <a:cs typeface="Calibri"/>
              </a:rPr>
              <a:t>$22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800">
              <a:latin typeface="Calibri"/>
              <a:cs typeface="Calibri"/>
            </a:endParaRPr>
          </a:p>
          <a:p>
            <a:pPr marR="10160" algn="ctr">
              <a:lnSpc>
                <a:spcPct val="100000"/>
              </a:lnSpc>
              <a:tabLst>
                <a:tab pos="466725" algn="l"/>
                <a:tab pos="923925" algn="l"/>
                <a:tab pos="1384300" algn="l"/>
                <a:tab pos="1832610" algn="l"/>
                <a:tab pos="2310130" algn="l"/>
                <a:tab pos="2781300" algn="l"/>
              </a:tabLst>
            </a:pP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2016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2017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2018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2019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2020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2021</a:t>
            </a:r>
            <a:r>
              <a:rPr sz="800" dirty="0">
                <a:solidFill>
                  <a:srgbClr val="08552C"/>
                </a:solidFill>
                <a:latin typeface="Calibri"/>
                <a:cs typeface="Calibri"/>
              </a:rPr>
              <a:t>	</a:t>
            </a:r>
            <a:r>
              <a:rPr sz="800" spc="-20" dirty="0">
                <a:solidFill>
                  <a:srgbClr val="08552C"/>
                </a:solidFill>
                <a:latin typeface="Calibri"/>
                <a:cs typeface="Calibri"/>
              </a:rPr>
              <a:t>2022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16209" y="6438386"/>
            <a:ext cx="11747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25" dirty="0">
                <a:solidFill>
                  <a:srgbClr val="132915"/>
                </a:solidFill>
                <a:latin typeface="Calibri"/>
                <a:cs typeface="Calibri"/>
              </a:rPr>
              <a:t>11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2544610"/>
            <a:ext cx="12024995" cy="4045585"/>
            <a:chOff x="0" y="2544610"/>
            <a:chExt cx="12024995" cy="404558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11167" y="4698670"/>
              <a:ext cx="3369665" cy="187358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84012" y="6428085"/>
              <a:ext cx="404110" cy="16173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585576" y="6145047"/>
              <a:ext cx="372110" cy="334010"/>
            </a:xfrm>
            <a:custGeom>
              <a:avLst/>
              <a:gdLst/>
              <a:ahLst/>
              <a:cxnLst/>
              <a:rect l="l" t="t" r="r" b="b"/>
              <a:pathLst>
                <a:path w="372110" h="334010">
                  <a:moveTo>
                    <a:pt x="44361" y="245452"/>
                  </a:moveTo>
                  <a:lnTo>
                    <a:pt x="23368" y="236321"/>
                  </a:lnTo>
                  <a:lnTo>
                    <a:pt x="0" y="237020"/>
                  </a:lnTo>
                  <a:lnTo>
                    <a:pt x="3835" y="241833"/>
                  </a:lnTo>
                  <a:lnTo>
                    <a:pt x="17957" y="241833"/>
                  </a:lnTo>
                  <a:lnTo>
                    <a:pt x="18122" y="241896"/>
                  </a:lnTo>
                  <a:lnTo>
                    <a:pt x="31686" y="253428"/>
                  </a:lnTo>
                  <a:lnTo>
                    <a:pt x="44361" y="245452"/>
                  </a:lnTo>
                  <a:close/>
                </a:path>
                <a:path w="372110" h="334010">
                  <a:moveTo>
                    <a:pt x="75450" y="330022"/>
                  </a:moveTo>
                  <a:lnTo>
                    <a:pt x="74993" y="319354"/>
                  </a:lnTo>
                  <a:lnTo>
                    <a:pt x="44284" y="325564"/>
                  </a:lnTo>
                  <a:lnTo>
                    <a:pt x="62534" y="333489"/>
                  </a:lnTo>
                  <a:lnTo>
                    <a:pt x="75450" y="330022"/>
                  </a:lnTo>
                  <a:close/>
                </a:path>
                <a:path w="372110" h="334010">
                  <a:moveTo>
                    <a:pt x="371703" y="170891"/>
                  </a:moveTo>
                  <a:lnTo>
                    <a:pt x="371690" y="143129"/>
                  </a:lnTo>
                  <a:lnTo>
                    <a:pt x="371690" y="82016"/>
                  </a:lnTo>
                  <a:lnTo>
                    <a:pt x="371690" y="68186"/>
                  </a:lnTo>
                  <a:lnTo>
                    <a:pt x="346608" y="51231"/>
                  </a:lnTo>
                  <a:lnTo>
                    <a:pt x="343306" y="48996"/>
                  </a:lnTo>
                  <a:lnTo>
                    <a:pt x="308089" y="51193"/>
                  </a:lnTo>
                  <a:lnTo>
                    <a:pt x="307124" y="51181"/>
                  </a:lnTo>
                  <a:lnTo>
                    <a:pt x="283083" y="30784"/>
                  </a:lnTo>
                  <a:lnTo>
                    <a:pt x="235508" y="30073"/>
                  </a:lnTo>
                  <a:lnTo>
                    <a:pt x="235242" y="29895"/>
                  </a:lnTo>
                  <a:lnTo>
                    <a:pt x="229844" y="16637"/>
                  </a:lnTo>
                  <a:lnTo>
                    <a:pt x="180276" y="0"/>
                  </a:lnTo>
                  <a:lnTo>
                    <a:pt x="119253" y="31483"/>
                  </a:lnTo>
                  <a:lnTo>
                    <a:pt x="116306" y="60629"/>
                  </a:lnTo>
                  <a:lnTo>
                    <a:pt x="95669" y="82003"/>
                  </a:lnTo>
                  <a:lnTo>
                    <a:pt x="95478" y="82003"/>
                  </a:lnTo>
                  <a:lnTo>
                    <a:pt x="67627" y="81826"/>
                  </a:lnTo>
                  <a:lnTo>
                    <a:pt x="74561" y="99656"/>
                  </a:lnTo>
                  <a:lnTo>
                    <a:pt x="103644" y="125082"/>
                  </a:lnTo>
                  <a:lnTo>
                    <a:pt x="103670" y="125857"/>
                  </a:lnTo>
                  <a:lnTo>
                    <a:pt x="94297" y="135750"/>
                  </a:lnTo>
                  <a:lnTo>
                    <a:pt x="110426" y="143637"/>
                  </a:lnTo>
                  <a:lnTo>
                    <a:pt x="123380" y="143141"/>
                  </a:lnTo>
                  <a:lnTo>
                    <a:pt x="132397" y="154355"/>
                  </a:lnTo>
                  <a:lnTo>
                    <a:pt x="127482" y="170675"/>
                  </a:lnTo>
                  <a:lnTo>
                    <a:pt x="127190" y="170891"/>
                  </a:lnTo>
                  <a:lnTo>
                    <a:pt x="102641" y="169684"/>
                  </a:lnTo>
                  <a:lnTo>
                    <a:pt x="92189" y="153289"/>
                  </a:lnTo>
                  <a:lnTo>
                    <a:pt x="82842" y="154025"/>
                  </a:lnTo>
                  <a:lnTo>
                    <a:pt x="49352" y="183845"/>
                  </a:lnTo>
                  <a:lnTo>
                    <a:pt x="64185" y="185762"/>
                  </a:lnTo>
                  <a:lnTo>
                    <a:pt x="64452" y="186029"/>
                  </a:lnTo>
                  <a:lnTo>
                    <a:pt x="65265" y="196202"/>
                  </a:lnTo>
                  <a:lnTo>
                    <a:pt x="70358" y="209384"/>
                  </a:lnTo>
                  <a:lnTo>
                    <a:pt x="110794" y="207352"/>
                  </a:lnTo>
                  <a:lnTo>
                    <a:pt x="135839" y="197789"/>
                  </a:lnTo>
                  <a:lnTo>
                    <a:pt x="136499" y="198132"/>
                  </a:lnTo>
                  <a:lnTo>
                    <a:pt x="132867" y="240398"/>
                  </a:lnTo>
                  <a:lnTo>
                    <a:pt x="107353" y="255676"/>
                  </a:lnTo>
                  <a:lnTo>
                    <a:pt x="89154" y="247992"/>
                  </a:lnTo>
                  <a:lnTo>
                    <a:pt x="77927" y="270891"/>
                  </a:lnTo>
                  <a:lnTo>
                    <a:pt x="70650" y="288493"/>
                  </a:lnTo>
                  <a:lnTo>
                    <a:pt x="89319" y="329831"/>
                  </a:lnTo>
                  <a:lnTo>
                    <a:pt x="111061" y="328320"/>
                  </a:lnTo>
                  <a:lnTo>
                    <a:pt x="112979" y="323342"/>
                  </a:lnTo>
                  <a:lnTo>
                    <a:pt x="113271" y="323151"/>
                  </a:lnTo>
                  <a:lnTo>
                    <a:pt x="218998" y="323151"/>
                  </a:lnTo>
                  <a:lnTo>
                    <a:pt x="223520" y="316407"/>
                  </a:lnTo>
                  <a:lnTo>
                    <a:pt x="255524" y="283044"/>
                  </a:lnTo>
                  <a:lnTo>
                    <a:pt x="371690" y="283044"/>
                  </a:lnTo>
                  <a:lnTo>
                    <a:pt x="371690" y="255676"/>
                  </a:lnTo>
                  <a:lnTo>
                    <a:pt x="371690" y="197789"/>
                  </a:lnTo>
                  <a:lnTo>
                    <a:pt x="371703" y="170891"/>
                  </a:lnTo>
                  <a:close/>
                </a:path>
              </a:pathLst>
            </a:custGeom>
            <a:solidFill>
              <a:srgbClr val="C2C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 descr="A green numbers with flowers on a black background  Description automatically generated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3623779"/>
              <a:ext cx="3782301" cy="296062"/>
            </a:xfrm>
            <a:prstGeom prst="rect">
              <a:avLst/>
            </a:prstGeom>
          </p:spPr>
        </p:pic>
        <p:pic>
          <p:nvPicPr>
            <p:cNvPr id="24" name="object 24" descr="A black background with green text  AI-generated content may b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26208" y="2691714"/>
              <a:ext cx="4435763" cy="91078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675001" y="2544610"/>
              <a:ext cx="3349625" cy="3417570"/>
            </a:xfrm>
            <a:custGeom>
              <a:avLst/>
              <a:gdLst/>
              <a:ahLst/>
              <a:cxnLst/>
              <a:rect l="l" t="t" r="r" b="b"/>
              <a:pathLst>
                <a:path w="3349625" h="3417570">
                  <a:moveTo>
                    <a:pt x="3349421" y="0"/>
                  </a:moveTo>
                  <a:lnTo>
                    <a:pt x="0" y="0"/>
                  </a:lnTo>
                  <a:lnTo>
                    <a:pt x="0" y="3417442"/>
                  </a:lnTo>
                  <a:lnTo>
                    <a:pt x="3349421" y="3417442"/>
                  </a:lnTo>
                  <a:lnTo>
                    <a:pt x="3349421" y="0"/>
                  </a:lnTo>
                  <a:close/>
                </a:path>
              </a:pathLst>
            </a:custGeom>
            <a:solidFill>
              <a:srgbClr val="F5EB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176156" y="3729780"/>
            <a:ext cx="3555365" cy="1371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*</a:t>
            </a:r>
            <a:r>
              <a:rPr sz="700" i="1" spc="4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See</a:t>
            </a:r>
            <a:r>
              <a:rPr sz="700" i="1" spc="3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Slide</a:t>
            </a:r>
            <a:r>
              <a:rPr sz="700" i="1" spc="2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2,</a:t>
            </a:r>
            <a:r>
              <a:rPr sz="700" i="1" spc="5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“RYTHM,</a:t>
            </a:r>
            <a:r>
              <a:rPr sz="700" i="1" spc="2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Inc.</a:t>
            </a:r>
            <a:r>
              <a:rPr sz="700" i="1" spc="6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Brands”</a:t>
            </a:r>
            <a:r>
              <a:rPr sz="700" i="1" spc="5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for</a:t>
            </a:r>
            <a:r>
              <a:rPr sz="700" i="1" spc="3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more</a:t>
            </a:r>
            <a:r>
              <a:rPr sz="700" i="1" spc="5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information</a:t>
            </a:r>
            <a:r>
              <a:rPr sz="700" i="1" spc="4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on</a:t>
            </a:r>
            <a:r>
              <a:rPr sz="700" i="1" spc="4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our</a:t>
            </a:r>
            <a:r>
              <a:rPr sz="700" i="1" spc="5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relationships</a:t>
            </a:r>
            <a:r>
              <a:rPr sz="700" i="1" spc="75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with</a:t>
            </a:r>
            <a:r>
              <a:rPr sz="700" i="1" spc="3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dirty="0">
                <a:solidFill>
                  <a:srgbClr val="132915"/>
                </a:solidFill>
                <a:latin typeface="Calibri"/>
                <a:cs typeface="Calibri"/>
              </a:rPr>
              <a:t>our</a:t>
            </a:r>
            <a:r>
              <a:rPr sz="700" i="1" spc="60" dirty="0">
                <a:solidFill>
                  <a:srgbClr val="132915"/>
                </a:solidFill>
                <a:latin typeface="Calibri"/>
                <a:cs typeface="Calibri"/>
              </a:rPr>
              <a:t> </a:t>
            </a:r>
            <a:r>
              <a:rPr sz="700" i="1" spc="-10" dirty="0">
                <a:solidFill>
                  <a:srgbClr val="132915"/>
                </a:solidFill>
                <a:latin typeface="Calibri"/>
                <a:cs typeface="Calibri"/>
              </a:rPr>
              <a:t>brands.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45391" y="2048950"/>
            <a:ext cx="1573530" cy="721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7000"/>
              </a:lnSpc>
              <a:spcBef>
                <a:spcPts val="95"/>
              </a:spcBef>
            </a:pP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GREEN</a:t>
            </a:r>
            <a:r>
              <a:rPr sz="850" spc="24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80" dirty="0">
                <a:solidFill>
                  <a:srgbClr val="08552C"/>
                </a:solidFill>
                <a:latin typeface="Calibri"/>
                <a:cs typeface="Calibri"/>
              </a:rPr>
              <a:t>THUMB</a:t>
            </a:r>
            <a:r>
              <a:rPr sz="850" spc="275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08552C"/>
                </a:solidFill>
                <a:latin typeface="Calibri"/>
                <a:cs typeface="Calibri"/>
              </a:rPr>
              <a:t>ANNUAL</a:t>
            </a:r>
            <a:r>
              <a:rPr sz="850" spc="19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35" dirty="0">
                <a:solidFill>
                  <a:srgbClr val="08552C"/>
                </a:solidFill>
                <a:latin typeface="Calibri"/>
                <a:cs typeface="Calibri"/>
              </a:rPr>
              <a:t>NET </a:t>
            </a:r>
            <a:r>
              <a:rPr sz="850" spc="70" dirty="0">
                <a:solidFill>
                  <a:srgbClr val="08552C"/>
                </a:solidFill>
                <a:latin typeface="Calibri"/>
                <a:cs typeface="Calibri"/>
              </a:rPr>
              <a:t>REVENUE</a:t>
            </a:r>
            <a:endParaRPr sz="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endParaRPr sz="850">
              <a:latin typeface="Calibri"/>
              <a:cs typeface="Calibri"/>
            </a:endParaRPr>
          </a:p>
          <a:p>
            <a:pPr marL="48895">
              <a:lnSpc>
                <a:spcPct val="100000"/>
              </a:lnSpc>
            </a:pPr>
            <a:r>
              <a:rPr sz="850" dirty="0">
                <a:solidFill>
                  <a:srgbClr val="08552C"/>
                </a:solidFill>
                <a:latin typeface="Calibri"/>
                <a:cs typeface="Calibri"/>
              </a:rPr>
              <a:t>(</a:t>
            </a:r>
            <a:r>
              <a:rPr sz="850" spc="-110" dirty="0">
                <a:solidFill>
                  <a:srgbClr val="08552C"/>
                </a:solidFill>
                <a:latin typeface="Calibri"/>
                <a:cs typeface="Calibri"/>
              </a:rPr>
              <a:t> </a:t>
            </a:r>
            <a:r>
              <a:rPr sz="850" spc="65" dirty="0">
                <a:solidFill>
                  <a:srgbClr val="08552C"/>
                </a:solidFill>
                <a:latin typeface="Calibri"/>
                <a:cs typeface="Calibri"/>
              </a:rPr>
              <a:t>MILLIONS)</a:t>
            </a:r>
            <a:endParaRPr sz="85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37740" y="2939872"/>
            <a:ext cx="3529225" cy="288521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2224620"/>
            <a:ext cx="3227095" cy="142915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514" y="613409"/>
            <a:ext cx="58672" cy="37117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91845"/>
            <a:ext cx="8572500" cy="6065520"/>
            <a:chOff x="0" y="291845"/>
            <a:chExt cx="8572500" cy="60655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0258" y="291845"/>
              <a:ext cx="2970263" cy="37947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02817"/>
              <a:ext cx="8571928" cy="5554433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564181" y="3951604"/>
            <a:ext cx="5156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7542C"/>
                </a:solidFill>
                <a:latin typeface="Arial"/>
                <a:cs typeface="Arial"/>
              </a:rPr>
              <a:t>AN</a:t>
            </a:r>
            <a:r>
              <a:rPr sz="1400" b="1" spc="26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7542C"/>
                </a:solidFill>
                <a:latin typeface="Arial"/>
                <a:cs typeface="Arial"/>
              </a:rPr>
              <a:t>ESTABLISHED</a:t>
            </a:r>
            <a:r>
              <a:rPr sz="1400" b="1" spc="27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7542C"/>
                </a:solidFill>
                <a:latin typeface="Arial"/>
                <a:cs typeface="Arial"/>
              </a:rPr>
              <a:t>CANNABIS</a:t>
            </a:r>
            <a:r>
              <a:rPr sz="1400" b="1" spc="3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7542C"/>
                </a:solidFill>
                <a:latin typeface="Arial"/>
                <a:cs typeface="Arial"/>
              </a:rPr>
              <a:t>OPERATOR</a:t>
            </a:r>
            <a:r>
              <a:rPr sz="1400" b="1" spc="1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07542C"/>
                </a:solidFill>
                <a:latin typeface="Arial"/>
                <a:cs typeface="Arial"/>
              </a:rPr>
              <a:t>SERVING</a:t>
            </a:r>
            <a:r>
              <a:rPr sz="1400" b="1" spc="114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7490" y="1060718"/>
            <a:ext cx="4203065" cy="1070610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GTI</a:t>
            </a:r>
            <a:r>
              <a:rPr sz="1600" b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OHIO-</a:t>
            </a:r>
            <a:r>
              <a:rPr sz="1600" b="1" spc="17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PROUD</a:t>
            </a:r>
            <a:r>
              <a:rPr sz="1600" b="1" spc="1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COMMUNITY</a:t>
            </a:r>
            <a:r>
              <a:rPr sz="1600" b="1" spc="1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542C"/>
                </a:solidFill>
                <a:latin typeface="Arial"/>
                <a:cs typeface="Arial"/>
              </a:rPr>
              <a:t>MEMBER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960"/>
              </a:lnSpc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Since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2019,</a:t>
            </a:r>
            <a:r>
              <a:rPr sz="1200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GTI Ohio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has</a:t>
            </a:r>
            <a:r>
              <a:rPr sz="1200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been</a:t>
            </a:r>
            <a:r>
              <a:rPr sz="1200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an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active</a:t>
            </a:r>
            <a:r>
              <a:rPr sz="1200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member</a:t>
            </a:r>
            <a:r>
              <a:rPr sz="1200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business</a:t>
            </a:r>
            <a:r>
              <a:rPr sz="1200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communities</a:t>
            </a:r>
            <a:r>
              <a:rPr sz="1200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in each</a:t>
            </a:r>
            <a:r>
              <a:rPr sz="1200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city we</a:t>
            </a:r>
            <a:r>
              <a:rPr sz="1200" spc="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call</a:t>
            </a:r>
            <a:r>
              <a:rPr sz="1200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home.</a:t>
            </a:r>
            <a:r>
              <a:rPr sz="1200" spc="30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Some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the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organizations</a:t>
            </a:r>
            <a:r>
              <a:rPr sz="1200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we</a:t>
            </a:r>
            <a:r>
              <a:rPr sz="1200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have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partnered</a:t>
            </a:r>
            <a:r>
              <a:rPr sz="1200" spc="-6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with</a:t>
            </a:r>
            <a:r>
              <a:rPr sz="1200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include: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460" y="4688189"/>
            <a:ext cx="1979295" cy="1758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285" indent="-235585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Cleveland</a:t>
            </a:r>
            <a:r>
              <a:rPr sz="1200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07542C"/>
                </a:solidFill>
                <a:latin typeface="Arial"/>
                <a:cs typeface="Arial"/>
              </a:rPr>
              <a:t>Pearl</a:t>
            </a:r>
            <a:endParaRPr sz="12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1005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Cleveland</a:t>
            </a:r>
            <a:r>
              <a:rPr sz="1200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Prospect</a:t>
            </a:r>
            <a:endParaRPr sz="12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994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07542C"/>
                </a:solidFill>
                <a:latin typeface="Arial"/>
                <a:cs typeface="Arial"/>
              </a:rPr>
              <a:t>Lakewood</a:t>
            </a:r>
            <a:r>
              <a:rPr sz="1200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Madison</a:t>
            </a:r>
            <a:endParaRPr sz="12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1000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Lorain</a:t>
            </a:r>
            <a:endParaRPr sz="12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1005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Toledo</a:t>
            </a:r>
            <a:endParaRPr sz="1200">
              <a:latin typeface="Arial"/>
              <a:cs typeface="Arial"/>
            </a:endParaRPr>
          </a:p>
          <a:p>
            <a:pPr marL="248285" indent="-235585">
              <a:lnSpc>
                <a:spcPct val="100000"/>
              </a:lnSpc>
              <a:spcBef>
                <a:spcPts val="994"/>
              </a:spcBef>
              <a:buFont typeface="Wingdings"/>
              <a:buChar char=""/>
              <a:tabLst>
                <a:tab pos="248285" algn="l"/>
              </a:tabLst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200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Whitehall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3662" y="1126877"/>
            <a:ext cx="3456940" cy="25781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064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A</a:t>
            </a:r>
            <a:r>
              <a:rPr sz="1600" b="1" spc="18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PLACE</a:t>
            </a:r>
            <a:r>
              <a:rPr sz="1600" b="1" spc="3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WHERE</a:t>
            </a:r>
            <a:r>
              <a:rPr sz="1600" b="1" spc="29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PEOPLE</a:t>
            </a:r>
            <a:r>
              <a:rPr sz="1600" b="1" spc="29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07542C"/>
                </a:solidFill>
                <a:latin typeface="Arial"/>
                <a:cs typeface="Arial"/>
              </a:rPr>
              <a:t>COME </a:t>
            </a:r>
            <a:r>
              <a:rPr sz="1600" b="1" spc="-10" dirty="0">
                <a:solidFill>
                  <a:srgbClr val="07542C"/>
                </a:solidFill>
                <a:latin typeface="Arial"/>
                <a:cs typeface="Arial"/>
              </a:rPr>
              <a:t>FIRST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Our</a:t>
            </a:r>
            <a:r>
              <a:rPr sz="1200" spc="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real</a:t>
            </a:r>
            <a:r>
              <a:rPr sz="1200" spc="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power</a:t>
            </a:r>
            <a:r>
              <a:rPr sz="1200" spc="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is</a:t>
            </a:r>
            <a:r>
              <a:rPr sz="1200" spc="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200" spc="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our</a:t>
            </a:r>
            <a:r>
              <a:rPr sz="1200" spc="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people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and our</a:t>
            </a:r>
            <a:r>
              <a:rPr sz="1200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shared</a:t>
            </a:r>
            <a:endParaRPr sz="1200">
              <a:latin typeface="Arial"/>
              <a:cs typeface="Arial"/>
            </a:endParaRPr>
          </a:p>
          <a:p>
            <a:pPr marL="12700" marR="5080">
              <a:lnSpc>
                <a:spcPct val="142500"/>
              </a:lnSpc>
              <a:spcBef>
                <a:spcPts val="10"/>
              </a:spcBef>
            </a:pP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commitment</a:t>
            </a:r>
            <a:r>
              <a:rPr sz="1200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to giving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back to</a:t>
            </a:r>
            <a:r>
              <a:rPr sz="1200" spc="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the</a:t>
            </a:r>
            <a:r>
              <a:rPr sz="1200" spc="-6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07542C"/>
                </a:solidFill>
                <a:latin typeface="Arial"/>
                <a:cs typeface="Arial"/>
              </a:rPr>
              <a:t>communities</a:t>
            </a:r>
            <a:r>
              <a:rPr sz="1200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07542C"/>
                </a:solidFill>
                <a:latin typeface="Arial"/>
                <a:cs typeface="Arial"/>
              </a:rPr>
              <a:t>that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we</a:t>
            </a:r>
            <a:r>
              <a:rPr sz="1200" spc="-7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07542C"/>
                </a:solidFill>
                <a:latin typeface="Arial"/>
                <a:cs typeface="Arial"/>
              </a:rPr>
              <a:t>serve.</a:t>
            </a:r>
            <a:endParaRPr sz="1200">
              <a:latin typeface="Arial"/>
              <a:cs typeface="Arial"/>
            </a:endParaRPr>
          </a:p>
          <a:p>
            <a:pPr marL="333375" indent="-202565">
              <a:lnSpc>
                <a:spcPct val="100000"/>
              </a:lnSpc>
              <a:spcBef>
                <a:spcPts val="630"/>
              </a:spcBef>
              <a:buFont typeface="Symbol"/>
              <a:buChar char=""/>
              <a:tabLst>
                <a:tab pos="333375" algn="l"/>
              </a:tabLst>
            </a:pP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GTI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-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currently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employs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252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people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5"/>
              </a:spcBef>
              <a:buClr>
                <a:srgbClr val="07542C"/>
              </a:buClr>
              <a:buFont typeface="Symbol"/>
              <a:buChar char=""/>
            </a:pPr>
            <a:endParaRPr sz="1100">
              <a:latin typeface="Arial"/>
              <a:cs typeface="Arial"/>
            </a:endParaRPr>
          </a:p>
          <a:p>
            <a:pPr marL="333375" indent="-202565">
              <a:lnSpc>
                <a:spcPct val="100000"/>
              </a:lnSpc>
              <a:buFont typeface="Symbol"/>
              <a:buChar char=""/>
              <a:tabLst>
                <a:tab pos="333375" algn="l"/>
              </a:tabLst>
            </a:pP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15-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20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new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employees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for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Brunswick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Hills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buClr>
                <a:srgbClr val="07542C"/>
              </a:buClr>
              <a:buFont typeface="Symbol"/>
              <a:buChar char=""/>
            </a:pPr>
            <a:endParaRPr sz="1100">
              <a:latin typeface="Arial"/>
              <a:cs typeface="Arial"/>
            </a:endParaRPr>
          </a:p>
          <a:p>
            <a:pPr marL="333375" indent="-202565">
              <a:lnSpc>
                <a:spcPct val="100000"/>
              </a:lnSpc>
              <a:buFont typeface="Symbol"/>
              <a:buChar char=""/>
              <a:tabLst>
                <a:tab pos="333375" algn="l"/>
              </a:tabLst>
            </a:pP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Personal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Care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Specialist start</a:t>
            </a:r>
            <a:r>
              <a:rPr sz="1100" i="1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at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$16/hr.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+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Tips.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buClr>
                <a:srgbClr val="07542C"/>
              </a:buClr>
              <a:buFont typeface="Symbol"/>
              <a:buChar char=""/>
            </a:pPr>
            <a:endParaRPr sz="1100">
              <a:latin typeface="Arial"/>
              <a:cs typeface="Arial"/>
            </a:endParaRPr>
          </a:p>
          <a:p>
            <a:pPr marL="333375" indent="-202565">
              <a:lnSpc>
                <a:spcPct val="100000"/>
              </a:lnSpc>
              <a:buFont typeface="Symbol"/>
              <a:buChar char=""/>
              <a:tabLst>
                <a:tab pos="333375" algn="l"/>
              </a:tabLst>
            </a:pP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Leaders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Training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start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at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$19/hr.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+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Tips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829114" y="1113360"/>
            <a:ext cx="3039110" cy="27451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GTI</a:t>
            </a:r>
            <a:r>
              <a:rPr sz="1600" b="1" spc="17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-</a:t>
            </a:r>
            <a:r>
              <a:rPr sz="1600" b="1" spc="9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r>
              <a:rPr sz="1600" b="1" spc="17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BY</a:t>
            </a:r>
            <a:r>
              <a:rPr sz="1600" b="1" spc="1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07542C"/>
                </a:solidFill>
                <a:latin typeface="Arial"/>
                <a:cs typeface="Arial"/>
              </a:rPr>
              <a:t>THE</a:t>
            </a:r>
            <a:r>
              <a:rPr sz="1600" b="1" spc="1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7542C"/>
                </a:solidFill>
                <a:latin typeface="Arial"/>
                <a:cs typeface="Arial"/>
              </a:rPr>
              <a:t>NUMBERS</a:t>
            </a:r>
            <a:endParaRPr sz="1600">
              <a:latin typeface="Arial"/>
              <a:cs typeface="Arial"/>
            </a:endParaRPr>
          </a:p>
          <a:p>
            <a:pPr marL="180975" algn="ctr">
              <a:lnSpc>
                <a:spcPct val="100000"/>
              </a:lnSpc>
              <a:spcBef>
                <a:spcPts val="359"/>
              </a:spcBef>
            </a:pPr>
            <a:r>
              <a:rPr sz="3400" spc="-25" dirty="0">
                <a:solidFill>
                  <a:srgbClr val="07542C"/>
                </a:solidFill>
                <a:latin typeface="Arial"/>
                <a:cs typeface="Arial"/>
              </a:rPr>
              <a:t>112</a:t>
            </a:r>
            <a:endParaRPr sz="3400">
              <a:latin typeface="Arial"/>
              <a:cs typeface="Arial"/>
            </a:endParaRPr>
          </a:p>
          <a:p>
            <a:pPr marL="175260" algn="ctr">
              <a:lnSpc>
                <a:spcPts val="1010"/>
              </a:lnSpc>
              <a:spcBef>
                <a:spcPts val="305"/>
              </a:spcBef>
            </a:pPr>
            <a:r>
              <a:rPr sz="850" spc="45" dirty="0">
                <a:solidFill>
                  <a:srgbClr val="07542C"/>
                </a:solidFill>
                <a:latin typeface="Arial"/>
                <a:cs typeface="Arial"/>
              </a:rPr>
              <a:t>RETAIL</a:t>
            </a:r>
            <a:endParaRPr sz="850">
              <a:latin typeface="Arial"/>
              <a:cs typeface="Arial"/>
            </a:endParaRPr>
          </a:p>
          <a:p>
            <a:pPr marL="175260" algn="ctr">
              <a:lnSpc>
                <a:spcPts val="1010"/>
              </a:lnSpc>
            </a:pPr>
            <a:r>
              <a:rPr sz="850" spc="50" dirty="0">
                <a:solidFill>
                  <a:srgbClr val="07542C"/>
                </a:solidFill>
                <a:latin typeface="Arial"/>
                <a:cs typeface="Arial"/>
              </a:rPr>
              <a:t>EMPLOYEES</a:t>
            </a:r>
            <a:endParaRPr sz="850">
              <a:latin typeface="Arial"/>
              <a:cs typeface="Arial"/>
            </a:endParaRPr>
          </a:p>
          <a:p>
            <a:pPr marL="177800" algn="ctr">
              <a:lnSpc>
                <a:spcPct val="100000"/>
              </a:lnSpc>
              <a:spcBef>
                <a:spcPts val="30"/>
              </a:spcBef>
            </a:pPr>
            <a:r>
              <a:rPr sz="3400" spc="-25" dirty="0">
                <a:solidFill>
                  <a:srgbClr val="07542C"/>
                </a:solidFill>
                <a:latin typeface="Arial"/>
                <a:cs typeface="Arial"/>
              </a:rPr>
              <a:t>140</a:t>
            </a:r>
            <a:endParaRPr sz="3400">
              <a:latin typeface="Arial"/>
              <a:cs typeface="Arial"/>
            </a:endParaRPr>
          </a:p>
          <a:p>
            <a:pPr marL="1205230" marR="1013460" algn="ctr">
              <a:lnSpc>
                <a:spcPts val="1000"/>
              </a:lnSpc>
              <a:spcBef>
                <a:spcPts val="355"/>
              </a:spcBef>
            </a:pPr>
            <a:r>
              <a:rPr sz="850" spc="55" dirty="0">
                <a:solidFill>
                  <a:srgbClr val="07542C"/>
                </a:solidFill>
                <a:latin typeface="Arial"/>
                <a:cs typeface="Arial"/>
              </a:rPr>
              <a:t>CULTIVATION </a:t>
            </a:r>
            <a:r>
              <a:rPr sz="850" spc="50" dirty="0">
                <a:solidFill>
                  <a:srgbClr val="07542C"/>
                </a:solidFill>
                <a:latin typeface="Arial"/>
                <a:cs typeface="Arial"/>
              </a:rPr>
              <a:t>EMPLOYEES</a:t>
            </a:r>
            <a:endParaRPr sz="850">
              <a:latin typeface="Arial"/>
              <a:cs typeface="Arial"/>
            </a:endParaRPr>
          </a:p>
          <a:p>
            <a:pPr marL="187325" algn="ctr">
              <a:lnSpc>
                <a:spcPct val="100000"/>
              </a:lnSpc>
              <a:spcBef>
                <a:spcPts val="235"/>
              </a:spcBef>
            </a:pPr>
            <a:r>
              <a:rPr sz="3400" spc="-50" dirty="0">
                <a:solidFill>
                  <a:srgbClr val="07542C"/>
                </a:solidFill>
                <a:latin typeface="Arial"/>
                <a:cs typeface="Arial"/>
              </a:rPr>
              <a:t>6</a:t>
            </a:r>
            <a:endParaRPr sz="3400">
              <a:latin typeface="Arial"/>
              <a:cs typeface="Arial"/>
            </a:endParaRPr>
          </a:p>
          <a:p>
            <a:pPr marL="181610" algn="ctr">
              <a:lnSpc>
                <a:spcPct val="100000"/>
              </a:lnSpc>
              <a:spcBef>
                <a:spcPts val="765"/>
              </a:spcBef>
            </a:pPr>
            <a:r>
              <a:rPr sz="850" spc="45" dirty="0">
                <a:solidFill>
                  <a:srgbClr val="07542C"/>
                </a:solidFill>
                <a:latin typeface="Arial"/>
                <a:cs typeface="Arial"/>
              </a:rPr>
              <a:t>DISPENSARIES</a:t>
            </a:r>
            <a:endParaRPr sz="8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13260" y="3998098"/>
            <a:ext cx="1651635" cy="940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sz="3400" spc="-50" dirty="0">
                <a:solidFill>
                  <a:srgbClr val="07542C"/>
                </a:solidFill>
                <a:latin typeface="Arial"/>
                <a:cs typeface="Arial"/>
              </a:rPr>
              <a:t>1</a:t>
            </a:r>
            <a:endParaRPr sz="340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  <a:spcBef>
                <a:spcPts val="810"/>
              </a:spcBef>
            </a:pPr>
            <a:r>
              <a:rPr sz="850" spc="60" dirty="0">
                <a:solidFill>
                  <a:srgbClr val="07542C"/>
                </a:solidFill>
                <a:latin typeface="Arial"/>
                <a:cs typeface="Arial"/>
              </a:rPr>
              <a:t>CULTIVATION</a:t>
            </a:r>
            <a:r>
              <a:rPr sz="850" spc="29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-50" dirty="0">
                <a:solidFill>
                  <a:srgbClr val="07542C"/>
                </a:solidFill>
                <a:latin typeface="Arial"/>
                <a:cs typeface="Arial"/>
              </a:rPr>
              <a:t>&amp;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75"/>
              </a:spcBef>
            </a:pPr>
            <a:r>
              <a:rPr sz="850" spc="50" dirty="0">
                <a:solidFill>
                  <a:srgbClr val="07542C"/>
                </a:solidFill>
                <a:latin typeface="Arial"/>
                <a:cs typeface="Arial"/>
              </a:rPr>
              <a:t>MANUFACTURING</a:t>
            </a:r>
            <a:r>
              <a:rPr sz="850" spc="204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40" dirty="0">
                <a:solidFill>
                  <a:srgbClr val="07542C"/>
                </a:solidFill>
                <a:latin typeface="Arial"/>
                <a:cs typeface="Arial"/>
              </a:rPr>
              <a:t>FACILITY</a:t>
            </a:r>
            <a:endParaRPr sz="8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71049" y="4936549"/>
            <a:ext cx="1736725" cy="1148080"/>
          </a:xfrm>
          <a:prstGeom prst="rect">
            <a:avLst/>
          </a:prstGeom>
        </p:spPr>
        <p:txBody>
          <a:bodyPr vert="horz" wrap="square" lIns="0" tIns="1784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5"/>
              </a:spcBef>
            </a:pPr>
            <a:r>
              <a:rPr sz="3400" spc="-10" dirty="0">
                <a:solidFill>
                  <a:srgbClr val="07542C"/>
                </a:solidFill>
                <a:latin typeface="Arial"/>
                <a:cs typeface="Arial"/>
              </a:rPr>
              <a:t>448,301</a:t>
            </a:r>
            <a:endParaRPr sz="3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sz="850" spc="60" dirty="0">
                <a:solidFill>
                  <a:srgbClr val="07542C"/>
                </a:solidFill>
                <a:latin typeface="Arial"/>
                <a:cs typeface="Arial"/>
              </a:rPr>
              <a:t>REGISTERED</a:t>
            </a:r>
            <a:r>
              <a:rPr sz="850" spc="1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45" dirty="0">
                <a:solidFill>
                  <a:srgbClr val="07542C"/>
                </a:solidFill>
                <a:latin typeface="Arial"/>
                <a:cs typeface="Arial"/>
              </a:rPr>
              <a:t>MEDICAL</a:t>
            </a:r>
            <a:endParaRPr sz="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850" spc="55" dirty="0">
                <a:solidFill>
                  <a:srgbClr val="07542C"/>
                </a:solidFill>
                <a:latin typeface="Arial"/>
                <a:cs typeface="Arial"/>
              </a:rPr>
              <a:t>PATIENTS</a:t>
            </a:r>
            <a:r>
              <a:rPr sz="850" spc="3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07542C"/>
                </a:solidFill>
                <a:latin typeface="Arial"/>
                <a:cs typeface="Arial"/>
              </a:rPr>
              <a:t>BEING</a:t>
            </a:r>
            <a:r>
              <a:rPr sz="850" spc="1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45" dirty="0">
                <a:solidFill>
                  <a:srgbClr val="07542C"/>
                </a:solidFill>
                <a:latin typeface="Arial"/>
                <a:cs typeface="Arial"/>
              </a:rPr>
              <a:t>SERVED</a:t>
            </a:r>
            <a:r>
              <a:rPr sz="850" spc="37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-25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endParaRPr sz="85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5"/>
              </a:spcBef>
            </a:pPr>
            <a:r>
              <a:rPr sz="850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r>
              <a:rPr sz="850" spc="17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07542C"/>
                </a:solidFill>
                <a:latin typeface="Arial"/>
                <a:cs typeface="Arial"/>
              </a:rPr>
              <a:t>*</a:t>
            </a:r>
            <a:r>
              <a:rPr sz="850" spc="18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07542C"/>
                </a:solidFill>
                <a:latin typeface="Arial"/>
                <a:cs typeface="Arial"/>
              </a:rPr>
              <a:t>as</a:t>
            </a:r>
            <a:r>
              <a:rPr sz="850" spc="19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850" spc="19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850" spc="-10" dirty="0">
                <a:solidFill>
                  <a:srgbClr val="07542C"/>
                </a:solidFill>
                <a:latin typeface="Arial"/>
                <a:cs typeface="Arial"/>
              </a:rPr>
              <a:t>12/31/24</a:t>
            </a:r>
            <a:endParaRPr sz="8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576881" y="461670"/>
            <a:ext cx="3208655" cy="450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61845">
              <a:lnSpc>
                <a:spcPts val="1185"/>
              </a:lnSpc>
              <a:tabLst>
                <a:tab pos="2389505" algn="l"/>
              </a:tabLst>
            </a:pPr>
            <a:r>
              <a:rPr sz="1250" b="1" spc="-25" dirty="0">
                <a:solidFill>
                  <a:srgbClr val="07542C"/>
                </a:solidFill>
                <a:latin typeface="Calibri"/>
                <a:cs typeface="Calibri"/>
              </a:rPr>
              <a:t>AT</a:t>
            </a: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	A</a:t>
            </a:r>
            <a:r>
              <a:rPr sz="1250" b="1" spc="225" dirty="0">
                <a:solidFill>
                  <a:srgbClr val="07542C"/>
                </a:solidFill>
                <a:latin typeface="Calibri"/>
                <a:cs typeface="Calibri"/>
              </a:rPr>
              <a:t>  </a:t>
            </a: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GLA</a:t>
            </a:r>
            <a:r>
              <a:rPr sz="1250" b="1" spc="-10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-25" dirty="0">
                <a:solidFill>
                  <a:srgbClr val="07542C"/>
                </a:solidFill>
                <a:latin typeface="Calibri"/>
                <a:cs typeface="Calibri"/>
              </a:rPr>
              <a:t>NCE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GTI</a:t>
            </a:r>
            <a:r>
              <a:rPr sz="1250" b="1" spc="305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-10" dirty="0">
                <a:solidFill>
                  <a:srgbClr val="07542C"/>
                </a:solidFill>
                <a:latin typeface="Calibri"/>
                <a:cs typeface="Calibri"/>
              </a:rPr>
              <a:t>-</a:t>
            </a:r>
            <a:r>
              <a:rPr sz="1250" b="1" spc="-150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-20" dirty="0">
                <a:solidFill>
                  <a:srgbClr val="07542C"/>
                </a:solidFill>
                <a:latin typeface="Calibri"/>
                <a:cs typeface="Calibri"/>
              </a:rPr>
              <a:t>Ohio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33865" y="2188452"/>
            <a:ext cx="4434205" cy="15735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5265" marR="5080" indent="-2032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15265" algn="l"/>
              </a:tabLst>
            </a:pP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Lorain</a:t>
            </a:r>
            <a:r>
              <a:rPr sz="1100" b="1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County</a:t>
            </a:r>
            <a:r>
              <a:rPr sz="1100" b="1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Urban</a:t>
            </a:r>
            <a:r>
              <a:rPr sz="1100" b="1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League</a:t>
            </a:r>
            <a:r>
              <a:rPr sz="1100" b="1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–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Funds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used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enhance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the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quality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life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within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historically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marginalized</a:t>
            </a:r>
            <a:r>
              <a:rPr sz="1100" i="1" spc="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communities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Lorain.</a:t>
            </a:r>
            <a:endParaRPr sz="1100">
              <a:latin typeface="Arial"/>
              <a:cs typeface="Arial"/>
            </a:endParaRPr>
          </a:p>
          <a:p>
            <a:pPr marL="215265" marR="71755" indent="-2032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15265" algn="l"/>
              </a:tabLst>
            </a:pP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All</a:t>
            </a:r>
            <a:r>
              <a:rPr sz="1100" b="1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Faiths</a:t>
            </a:r>
            <a:r>
              <a:rPr sz="1100" b="1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Pantry</a:t>
            </a:r>
            <a:r>
              <a:rPr sz="1100" b="1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–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First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Day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profits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from</a:t>
            </a:r>
            <a:r>
              <a:rPr sz="11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RISE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Cleveland</a:t>
            </a:r>
            <a:r>
              <a:rPr sz="1100" i="1" spc="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Pearl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donated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program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that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delivers</a:t>
            </a:r>
            <a:r>
              <a:rPr sz="11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nutritious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groceries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seniors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and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people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with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limited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mobility</a:t>
            </a:r>
            <a:endParaRPr sz="1100">
              <a:latin typeface="Arial"/>
              <a:cs typeface="Arial"/>
            </a:endParaRPr>
          </a:p>
          <a:p>
            <a:pPr marL="215265" marR="20955" indent="-2032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15265" algn="l"/>
              </a:tabLst>
            </a:pP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Holiday</a:t>
            </a:r>
            <a:r>
              <a:rPr sz="1100" b="1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Food</a:t>
            </a:r>
            <a:r>
              <a:rPr sz="1100" b="1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Drive</a:t>
            </a:r>
            <a:r>
              <a:rPr sz="1100" b="1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–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Shelf-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stable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food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items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collected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at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RISE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Toledo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December</a:t>
            </a:r>
            <a:r>
              <a:rPr sz="11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2025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for</a:t>
            </a:r>
            <a:r>
              <a:rPr sz="11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Toledo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Northwestern</a:t>
            </a:r>
            <a:r>
              <a:rPr sz="1100" i="1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r>
              <a:rPr sz="11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Food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Bank</a:t>
            </a:r>
            <a:endParaRPr sz="1100">
              <a:latin typeface="Arial"/>
              <a:cs typeface="Arial"/>
            </a:endParaRPr>
          </a:p>
          <a:p>
            <a:pPr marL="215265" marR="332105" indent="-203200">
              <a:lnSpc>
                <a:spcPct val="100000"/>
              </a:lnSpc>
              <a:spcBef>
                <a:spcPts val="95"/>
              </a:spcBef>
              <a:buFont typeface="Symbol"/>
              <a:buChar char=""/>
              <a:tabLst>
                <a:tab pos="215265" algn="l"/>
              </a:tabLst>
            </a:pP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Round</a:t>
            </a:r>
            <a:r>
              <a:rPr sz="1100" b="1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Up</a:t>
            </a:r>
            <a:r>
              <a:rPr sz="1100" b="1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07542C"/>
                </a:solidFill>
                <a:latin typeface="Arial"/>
                <a:cs typeface="Arial"/>
              </a:rPr>
              <a:t>2025</a:t>
            </a:r>
            <a:r>
              <a:rPr sz="1100" b="1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-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$99,895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raised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Ohio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1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2025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as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a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result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of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rounding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up</a:t>
            </a:r>
            <a:r>
              <a:rPr sz="11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register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transactions</a:t>
            </a:r>
            <a:r>
              <a:rPr sz="1100" i="1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support</a:t>
            </a:r>
            <a:r>
              <a:rPr sz="11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07542C"/>
                </a:solidFill>
                <a:latin typeface="Arial"/>
                <a:cs typeface="Arial"/>
              </a:rPr>
              <a:t>various</a:t>
            </a:r>
            <a:r>
              <a:rPr sz="11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07542C"/>
                </a:solidFill>
                <a:latin typeface="Arial"/>
                <a:cs typeface="Arial"/>
              </a:rPr>
              <a:t>causes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4851"/>
            <a:ext cx="12190730" cy="952500"/>
            <a:chOff x="0" y="4851"/>
            <a:chExt cx="12190730" cy="952500"/>
          </a:xfrm>
        </p:grpSpPr>
        <p:sp>
          <p:nvSpPr>
            <p:cNvPr id="16" name="object 16"/>
            <p:cNvSpPr/>
            <p:nvPr/>
          </p:nvSpPr>
          <p:spPr>
            <a:xfrm>
              <a:off x="0" y="4851"/>
              <a:ext cx="12190730" cy="952500"/>
            </a:xfrm>
            <a:custGeom>
              <a:avLst/>
              <a:gdLst/>
              <a:ahLst/>
              <a:cxnLst/>
              <a:rect l="l" t="t" r="r" b="b"/>
              <a:pathLst>
                <a:path w="12190730" h="952500">
                  <a:moveTo>
                    <a:pt x="12190476" y="0"/>
                  </a:moveTo>
                  <a:lnTo>
                    <a:pt x="0" y="0"/>
                  </a:lnTo>
                  <a:lnTo>
                    <a:pt x="0" y="952284"/>
                  </a:lnTo>
                  <a:lnTo>
                    <a:pt x="12190476" y="952284"/>
                  </a:lnTo>
                  <a:lnTo>
                    <a:pt x="12190476" y="0"/>
                  </a:lnTo>
                  <a:close/>
                </a:path>
              </a:pathLst>
            </a:custGeom>
            <a:solidFill>
              <a:srgbClr val="BDCC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232" y="230283"/>
              <a:ext cx="2970274" cy="37946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1800078" y="6438341"/>
            <a:ext cx="7048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50" dirty="0">
                <a:solidFill>
                  <a:srgbClr val="132914"/>
                </a:solidFill>
                <a:latin typeface="Calibri"/>
                <a:cs typeface="Calibri"/>
              </a:rPr>
              <a:t>4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51729" y="670648"/>
            <a:ext cx="73088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GTI</a:t>
            </a:r>
            <a:r>
              <a:rPr sz="1250" b="1" spc="305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-10" dirty="0">
                <a:solidFill>
                  <a:srgbClr val="07542C"/>
                </a:solidFill>
                <a:latin typeface="Calibri"/>
                <a:cs typeface="Calibri"/>
              </a:rPr>
              <a:t>-</a:t>
            </a:r>
            <a:r>
              <a:rPr sz="1250" b="1" spc="-150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-20" dirty="0">
                <a:solidFill>
                  <a:srgbClr val="07542C"/>
                </a:solidFill>
                <a:latin typeface="Calibri"/>
                <a:cs typeface="Calibri"/>
              </a:rPr>
              <a:t>Ohio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03301" y="347792"/>
            <a:ext cx="967105" cy="215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AT</a:t>
            </a:r>
            <a:r>
              <a:rPr sz="1250" b="1" spc="-35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dirty="0">
                <a:solidFill>
                  <a:srgbClr val="07542C"/>
                </a:solidFill>
                <a:latin typeface="Calibri"/>
                <a:cs typeface="Calibri"/>
              </a:rPr>
              <a:t>A</a:t>
            </a:r>
            <a:r>
              <a:rPr sz="1250" b="1" spc="150" dirty="0">
                <a:solidFill>
                  <a:srgbClr val="07542C"/>
                </a:solidFill>
                <a:latin typeface="Calibri"/>
                <a:cs typeface="Calibri"/>
              </a:rPr>
              <a:t> </a:t>
            </a:r>
            <a:r>
              <a:rPr sz="1250" b="1" spc="45" dirty="0">
                <a:solidFill>
                  <a:srgbClr val="07542C"/>
                </a:solidFill>
                <a:latin typeface="Calibri"/>
                <a:cs typeface="Calibri"/>
              </a:rPr>
              <a:t>GLANCE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295897" y="4244887"/>
            <a:ext cx="5908040" cy="2490470"/>
            <a:chOff x="2295897" y="4244887"/>
            <a:chExt cx="5908040" cy="2490470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95897" y="4244887"/>
              <a:ext cx="5907565" cy="249012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417" y="6475256"/>
              <a:ext cx="187972" cy="178231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823762" y="6431274"/>
            <a:ext cx="1416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endParaRPr sz="1400">
              <a:latin typeface="Microsoft Tai Le"/>
              <a:cs typeface="Microsoft Tai Le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892985" y="4421875"/>
            <a:ext cx="565150" cy="251460"/>
            <a:chOff x="5892985" y="4421875"/>
            <a:chExt cx="565150" cy="251460"/>
          </a:xfrm>
        </p:grpSpPr>
        <p:sp>
          <p:nvSpPr>
            <p:cNvPr id="26" name="object 26"/>
            <p:cNvSpPr/>
            <p:nvPr/>
          </p:nvSpPr>
          <p:spPr>
            <a:xfrm>
              <a:off x="6274618" y="4426638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89230" y="0"/>
                  </a:moveTo>
                  <a:lnTo>
                    <a:pt x="54499" y="6629"/>
                  </a:lnTo>
                  <a:lnTo>
                    <a:pt x="26136" y="24707"/>
                  </a:lnTo>
                  <a:lnTo>
                    <a:pt x="7012" y="51520"/>
                  </a:lnTo>
                  <a:lnTo>
                    <a:pt x="0" y="84353"/>
                  </a:lnTo>
                  <a:lnTo>
                    <a:pt x="7012" y="117186"/>
                  </a:lnTo>
                  <a:lnTo>
                    <a:pt x="26136" y="143998"/>
                  </a:lnTo>
                  <a:lnTo>
                    <a:pt x="54499" y="162077"/>
                  </a:lnTo>
                  <a:lnTo>
                    <a:pt x="89230" y="168706"/>
                  </a:lnTo>
                  <a:lnTo>
                    <a:pt x="123958" y="162077"/>
                  </a:lnTo>
                  <a:lnTo>
                    <a:pt x="152317" y="143998"/>
                  </a:lnTo>
                  <a:lnTo>
                    <a:pt x="171436" y="117186"/>
                  </a:lnTo>
                  <a:lnTo>
                    <a:pt x="178447" y="84353"/>
                  </a:lnTo>
                  <a:lnTo>
                    <a:pt x="171436" y="51520"/>
                  </a:lnTo>
                  <a:lnTo>
                    <a:pt x="152317" y="24707"/>
                  </a:lnTo>
                  <a:lnTo>
                    <a:pt x="123958" y="6629"/>
                  </a:lnTo>
                  <a:lnTo>
                    <a:pt x="89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74618" y="4426638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0" y="84353"/>
                  </a:moveTo>
                  <a:lnTo>
                    <a:pt x="7012" y="51520"/>
                  </a:lnTo>
                  <a:lnTo>
                    <a:pt x="26136" y="24707"/>
                  </a:lnTo>
                  <a:lnTo>
                    <a:pt x="54499" y="6629"/>
                  </a:lnTo>
                  <a:lnTo>
                    <a:pt x="89230" y="0"/>
                  </a:lnTo>
                  <a:lnTo>
                    <a:pt x="123958" y="6629"/>
                  </a:lnTo>
                  <a:lnTo>
                    <a:pt x="152317" y="24707"/>
                  </a:lnTo>
                  <a:lnTo>
                    <a:pt x="171436" y="51520"/>
                  </a:lnTo>
                  <a:lnTo>
                    <a:pt x="178447" y="84353"/>
                  </a:lnTo>
                  <a:lnTo>
                    <a:pt x="171436" y="117186"/>
                  </a:lnTo>
                  <a:lnTo>
                    <a:pt x="152317" y="143998"/>
                  </a:lnTo>
                  <a:lnTo>
                    <a:pt x="123958" y="162077"/>
                  </a:lnTo>
                  <a:lnTo>
                    <a:pt x="89230" y="168706"/>
                  </a:lnTo>
                  <a:lnTo>
                    <a:pt x="54499" y="162077"/>
                  </a:lnTo>
                  <a:lnTo>
                    <a:pt x="26136" y="143998"/>
                  </a:lnTo>
                  <a:lnTo>
                    <a:pt x="7012" y="117186"/>
                  </a:lnTo>
                  <a:lnTo>
                    <a:pt x="0" y="84353"/>
                  </a:lnTo>
                  <a:close/>
                </a:path>
              </a:pathLst>
            </a:custGeom>
            <a:ln w="9525">
              <a:solidFill>
                <a:srgbClr val="1A55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081975" y="4498256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89230" y="0"/>
                  </a:moveTo>
                  <a:lnTo>
                    <a:pt x="54499" y="6629"/>
                  </a:lnTo>
                  <a:lnTo>
                    <a:pt x="26136" y="24707"/>
                  </a:lnTo>
                  <a:lnTo>
                    <a:pt x="7012" y="51520"/>
                  </a:lnTo>
                  <a:lnTo>
                    <a:pt x="0" y="84353"/>
                  </a:lnTo>
                  <a:lnTo>
                    <a:pt x="7012" y="117186"/>
                  </a:lnTo>
                  <a:lnTo>
                    <a:pt x="26136" y="143998"/>
                  </a:lnTo>
                  <a:lnTo>
                    <a:pt x="54499" y="162077"/>
                  </a:lnTo>
                  <a:lnTo>
                    <a:pt x="89230" y="168706"/>
                  </a:lnTo>
                  <a:lnTo>
                    <a:pt x="123958" y="162077"/>
                  </a:lnTo>
                  <a:lnTo>
                    <a:pt x="152317" y="143998"/>
                  </a:lnTo>
                  <a:lnTo>
                    <a:pt x="171436" y="117186"/>
                  </a:lnTo>
                  <a:lnTo>
                    <a:pt x="178447" y="84353"/>
                  </a:lnTo>
                  <a:lnTo>
                    <a:pt x="171436" y="51520"/>
                  </a:lnTo>
                  <a:lnTo>
                    <a:pt x="152317" y="24707"/>
                  </a:lnTo>
                  <a:lnTo>
                    <a:pt x="123958" y="6629"/>
                  </a:lnTo>
                  <a:lnTo>
                    <a:pt x="89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81975" y="4498256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0" y="84353"/>
                  </a:moveTo>
                  <a:lnTo>
                    <a:pt x="7012" y="51520"/>
                  </a:lnTo>
                  <a:lnTo>
                    <a:pt x="26136" y="24707"/>
                  </a:lnTo>
                  <a:lnTo>
                    <a:pt x="54499" y="6629"/>
                  </a:lnTo>
                  <a:lnTo>
                    <a:pt x="89230" y="0"/>
                  </a:lnTo>
                  <a:lnTo>
                    <a:pt x="123958" y="6629"/>
                  </a:lnTo>
                  <a:lnTo>
                    <a:pt x="152317" y="24707"/>
                  </a:lnTo>
                  <a:lnTo>
                    <a:pt x="171436" y="51520"/>
                  </a:lnTo>
                  <a:lnTo>
                    <a:pt x="178447" y="84353"/>
                  </a:lnTo>
                  <a:lnTo>
                    <a:pt x="171436" y="117186"/>
                  </a:lnTo>
                  <a:lnTo>
                    <a:pt x="152317" y="143998"/>
                  </a:lnTo>
                  <a:lnTo>
                    <a:pt x="123958" y="162077"/>
                  </a:lnTo>
                  <a:lnTo>
                    <a:pt x="89230" y="168706"/>
                  </a:lnTo>
                  <a:lnTo>
                    <a:pt x="54499" y="162077"/>
                  </a:lnTo>
                  <a:lnTo>
                    <a:pt x="26136" y="143998"/>
                  </a:lnTo>
                  <a:lnTo>
                    <a:pt x="7012" y="117186"/>
                  </a:lnTo>
                  <a:lnTo>
                    <a:pt x="0" y="84353"/>
                  </a:lnTo>
                  <a:close/>
                </a:path>
              </a:pathLst>
            </a:custGeom>
            <a:ln w="9525">
              <a:solidFill>
                <a:srgbClr val="1A55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897747" y="4499721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89230" y="0"/>
                  </a:moveTo>
                  <a:lnTo>
                    <a:pt x="54499" y="6629"/>
                  </a:lnTo>
                  <a:lnTo>
                    <a:pt x="26136" y="24707"/>
                  </a:lnTo>
                  <a:lnTo>
                    <a:pt x="7012" y="51520"/>
                  </a:lnTo>
                  <a:lnTo>
                    <a:pt x="0" y="84353"/>
                  </a:lnTo>
                  <a:lnTo>
                    <a:pt x="7012" y="117186"/>
                  </a:lnTo>
                  <a:lnTo>
                    <a:pt x="26136" y="143998"/>
                  </a:lnTo>
                  <a:lnTo>
                    <a:pt x="54499" y="162077"/>
                  </a:lnTo>
                  <a:lnTo>
                    <a:pt x="89230" y="168706"/>
                  </a:lnTo>
                  <a:lnTo>
                    <a:pt x="123958" y="162077"/>
                  </a:lnTo>
                  <a:lnTo>
                    <a:pt x="152317" y="143998"/>
                  </a:lnTo>
                  <a:lnTo>
                    <a:pt x="171436" y="117186"/>
                  </a:lnTo>
                  <a:lnTo>
                    <a:pt x="178447" y="84353"/>
                  </a:lnTo>
                  <a:lnTo>
                    <a:pt x="171436" y="51520"/>
                  </a:lnTo>
                  <a:lnTo>
                    <a:pt x="152317" y="24707"/>
                  </a:lnTo>
                  <a:lnTo>
                    <a:pt x="123958" y="6629"/>
                  </a:lnTo>
                  <a:lnTo>
                    <a:pt x="892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897747" y="4499721"/>
              <a:ext cx="179070" cy="168910"/>
            </a:xfrm>
            <a:custGeom>
              <a:avLst/>
              <a:gdLst/>
              <a:ahLst/>
              <a:cxnLst/>
              <a:rect l="l" t="t" r="r" b="b"/>
              <a:pathLst>
                <a:path w="179070" h="168910">
                  <a:moveTo>
                    <a:pt x="0" y="84353"/>
                  </a:moveTo>
                  <a:lnTo>
                    <a:pt x="7012" y="51520"/>
                  </a:lnTo>
                  <a:lnTo>
                    <a:pt x="26136" y="24707"/>
                  </a:lnTo>
                  <a:lnTo>
                    <a:pt x="54499" y="6629"/>
                  </a:lnTo>
                  <a:lnTo>
                    <a:pt x="89230" y="0"/>
                  </a:lnTo>
                  <a:lnTo>
                    <a:pt x="123958" y="6629"/>
                  </a:lnTo>
                  <a:lnTo>
                    <a:pt x="152317" y="24707"/>
                  </a:lnTo>
                  <a:lnTo>
                    <a:pt x="171436" y="51520"/>
                  </a:lnTo>
                  <a:lnTo>
                    <a:pt x="178447" y="84353"/>
                  </a:lnTo>
                  <a:lnTo>
                    <a:pt x="171436" y="117186"/>
                  </a:lnTo>
                  <a:lnTo>
                    <a:pt x="152317" y="143998"/>
                  </a:lnTo>
                  <a:lnTo>
                    <a:pt x="123958" y="162077"/>
                  </a:lnTo>
                  <a:lnTo>
                    <a:pt x="89230" y="168706"/>
                  </a:lnTo>
                  <a:lnTo>
                    <a:pt x="54499" y="162077"/>
                  </a:lnTo>
                  <a:lnTo>
                    <a:pt x="26136" y="143998"/>
                  </a:lnTo>
                  <a:lnTo>
                    <a:pt x="7012" y="117186"/>
                  </a:lnTo>
                  <a:lnTo>
                    <a:pt x="0" y="84353"/>
                  </a:lnTo>
                  <a:close/>
                </a:path>
              </a:pathLst>
            </a:custGeom>
            <a:ln w="9525">
              <a:solidFill>
                <a:srgbClr val="1A55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5890930" y="4450979"/>
            <a:ext cx="5695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r>
              <a:rPr sz="1400" b="1" spc="150" dirty="0">
                <a:solidFill>
                  <a:srgbClr val="074621"/>
                </a:solidFill>
                <a:latin typeface="Microsoft Tai Le"/>
                <a:cs typeface="Microsoft Tai Le"/>
              </a:rPr>
              <a:t> </a:t>
            </a:r>
            <a:r>
              <a:rPr sz="1400" b="1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r>
              <a:rPr sz="1400" b="1" spc="215" dirty="0">
                <a:solidFill>
                  <a:srgbClr val="074621"/>
                </a:solidFill>
                <a:latin typeface="Microsoft Tai Le"/>
                <a:cs typeface="Microsoft Tai Le"/>
              </a:rPr>
              <a:t> </a:t>
            </a:r>
            <a:r>
              <a:rPr sz="2100" b="1" spc="-89" baseline="23809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endParaRPr sz="2100" baseline="23809">
              <a:latin typeface="Microsoft Tai Le"/>
              <a:cs typeface="Microsoft Tai Le"/>
            </a:endParaRPr>
          </a:p>
        </p:txBody>
      </p:sp>
      <p:pic>
        <p:nvPicPr>
          <p:cNvPr id="33" name="object 3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79004" y="4569584"/>
            <a:ext cx="187972" cy="178231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5602349" y="4525603"/>
            <a:ext cx="1416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endParaRPr sz="1400">
              <a:latin typeface="Microsoft Tai Le"/>
              <a:cs typeface="Microsoft Tai Le"/>
            </a:endParaRPr>
          </a:p>
        </p:txBody>
      </p:sp>
      <p:pic>
        <p:nvPicPr>
          <p:cNvPr id="35" name="object 3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24745" y="4311228"/>
            <a:ext cx="187972" cy="178231"/>
          </a:xfrm>
          <a:prstGeom prst="rect">
            <a:avLst/>
          </a:prstGeom>
        </p:spPr>
      </p:pic>
      <p:sp>
        <p:nvSpPr>
          <p:cNvPr id="36" name="object 36"/>
          <p:cNvSpPr txBox="1"/>
          <p:nvPr/>
        </p:nvSpPr>
        <p:spPr>
          <a:xfrm>
            <a:off x="3948089" y="4267248"/>
            <a:ext cx="1416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074621"/>
                </a:solidFill>
                <a:latin typeface="Microsoft Tai Le"/>
                <a:cs typeface="Microsoft Tai Le"/>
              </a:rPr>
              <a:t>R</a:t>
            </a:r>
            <a:endParaRPr sz="1400">
              <a:latin typeface="Microsoft Tai Le"/>
              <a:cs typeface="Microsoft Tai Le"/>
            </a:endParaRPr>
          </a:p>
        </p:txBody>
      </p:sp>
      <p:pic>
        <p:nvPicPr>
          <p:cNvPr id="37" name="object 3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409902" y="6124440"/>
            <a:ext cx="238120" cy="7286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8041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Medina</a:t>
            </a:r>
            <a:r>
              <a:rPr spc="-100" dirty="0"/>
              <a:t> </a:t>
            </a:r>
            <a:r>
              <a:rPr dirty="0"/>
              <a:t>County</a:t>
            </a:r>
            <a:r>
              <a:rPr spc="-225" dirty="0"/>
              <a:t> </a:t>
            </a:r>
            <a:r>
              <a:rPr dirty="0"/>
              <a:t>Area</a:t>
            </a:r>
            <a:r>
              <a:rPr spc="-95" dirty="0"/>
              <a:t> </a:t>
            </a:r>
            <a:r>
              <a:rPr dirty="0"/>
              <a:t>Dispensary</a:t>
            </a:r>
            <a:r>
              <a:rPr spc="-105" dirty="0"/>
              <a:t> </a:t>
            </a:r>
            <a:r>
              <a:rPr spc="-10" dirty="0"/>
              <a:t>Landscape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0177" y="1067225"/>
            <a:ext cx="3717925" cy="82740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855"/>
              </a:spcBef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1A5531"/>
                </a:solidFill>
                <a:latin typeface="Arial"/>
                <a:cs typeface="Arial"/>
              </a:rPr>
              <a:t>Proposed</a:t>
            </a:r>
            <a:r>
              <a:rPr sz="2000" spc="-6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A5531"/>
                </a:solidFill>
                <a:latin typeface="Arial"/>
                <a:cs typeface="Arial"/>
              </a:rPr>
              <a:t>Dispensary</a:t>
            </a:r>
            <a:r>
              <a:rPr sz="2000" spc="-5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A5531"/>
                </a:solidFill>
                <a:latin typeface="Arial"/>
                <a:cs typeface="Arial"/>
              </a:rPr>
              <a:t>Location</a:t>
            </a:r>
            <a:endParaRPr sz="200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Char char="•"/>
              <a:tabLst>
                <a:tab pos="240665" algn="l"/>
              </a:tabLst>
            </a:pPr>
            <a:r>
              <a:rPr sz="2000" dirty="0">
                <a:solidFill>
                  <a:srgbClr val="1A5531"/>
                </a:solidFill>
                <a:latin typeface="Arial"/>
                <a:cs typeface="Arial"/>
              </a:rPr>
              <a:t>Existing</a:t>
            </a:r>
            <a:r>
              <a:rPr sz="2000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A5531"/>
                </a:solidFill>
                <a:latin typeface="Arial"/>
                <a:cs typeface="Arial"/>
              </a:rPr>
              <a:t>Operating</a:t>
            </a:r>
            <a:r>
              <a:rPr sz="2000" spc="-7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A5531"/>
                </a:solidFill>
                <a:latin typeface="Arial"/>
                <a:cs typeface="Arial"/>
              </a:rPr>
              <a:t>Dispensary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7803" y="1161355"/>
            <a:ext cx="346710" cy="331470"/>
            <a:chOff x="307803" y="1161355"/>
            <a:chExt cx="346710" cy="331470"/>
          </a:xfrm>
        </p:grpSpPr>
        <p:sp>
          <p:nvSpPr>
            <p:cNvPr id="5" name="object 5"/>
            <p:cNvSpPr/>
            <p:nvPr/>
          </p:nvSpPr>
          <p:spPr>
            <a:xfrm>
              <a:off x="314153" y="1167705"/>
              <a:ext cx="334010" cy="318770"/>
            </a:xfrm>
            <a:custGeom>
              <a:avLst/>
              <a:gdLst/>
              <a:ahLst/>
              <a:cxnLst/>
              <a:rect l="l" t="t" r="r" b="b"/>
              <a:pathLst>
                <a:path w="334009" h="318769">
                  <a:moveTo>
                    <a:pt x="166992" y="0"/>
                  </a:moveTo>
                  <a:lnTo>
                    <a:pt x="122599" y="5692"/>
                  </a:lnTo>
                  <a:lnTo>
                    <a:pt x="82708" y="21756"/>
                  </a:lnTo>
                  <a:lnTo>
                    <a:pt x="48910" y="46674"/>
                  </a:lnTo>
                  <a:lnTo>
                    <a:pt x="22799" y="78924"/>
                  </a:lnTo>
                  <a:lnTo>
                    <a:pt x="5965" y="116988"/>
                  </a:lnTo>
                  <a:lnTo>
                    <a:pt x="0" y="159346"/>
                  </a:lnTo>
                  <a:lnTo>
                    <a:pt x="5965" y="201705"/>
                  </a:lnTo>
                  <a:lnTo>
                    <a:pt x="22799" y="239769"/>
                  </a:lnTo>
                  <a:lnTo>
                    <a:pt x="48910" y="272019"/>
                  </a:lnTo>
                  <a:lnTo>
                    <a:pt x="82708" y="296936"/>
                  </a:lnTo>
                  <a:lnTo>
                    <a:pt x="122599" y="313001"/>
                  </a:lnTo>
                  <a:lnTo>
                    <a:pt x="166992" y="318693"/>
                  </a:lnTo>
                  <a:lnTo>
                    <a:pt x="211386" y="313001"/>
                  </a:lnTo>
                  <a:lnTo>
                    <a:pt x="251279" y="296936"/>
                  </a:lnTo>
                  <a:lnTo>
                    <a:pt x="285080" y="272019"/>
                  </a:lnTo>
                  <a:lnTo>
                    <a:pt x="311194" y="239769"/>
                  </a:lnTo>
                  <a:lnTo>
                    <a:pt x="328031" y="201705"/>
                  </a:lnTo>
                  <a:lnTo>
                    <a:pt x="333997" y="159346"/>
                  </a:lnTo>
                  <a:lnTo>
                    <a:pt x="328031" y="116988"/>
                  </a:lnTo>
                  <a:lnTo>
                    <a:pt x="311194" y="78924"/>
                  </a:lnTo>
                  <a:lnTo>
                    <a:pt x="285080" y="46674"/>
                  </a:lnTo>
                  <a:lnTo>
                    <a:pt x="251279" y="21756"/>
                  </a:lnTo>
                  <a:lnTo>
                    <a:pt x="211386" y="5692"/>
                  </a:lnTo>
                  <a:lnTo>
                    <a:pt x="166992" y="0"/>
                  </a:lnTo>
                  <a:close/>
                </a:path>
              </a:pathLst>
            </a:custGeom>
            <a:solidFill>
              <a:srgbClr val="5186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4153" y="1167705"/>
              <a:ext cx="334010" cy="318770"/>
            </a:xfrm>
            <a:custGeom>
              <a:avLst/>
              <a:gdLst/>
              <a:ahLst/>
              <a:cxnLst/>
              <a:rect l="l" t="t" r="r" b="b"/>
              <a:pathLst>
                <a:path w="334009" h="318769">
                  <a:moveTo>
                    <a:pt x="0" y="159346"/>
                  </a:moveTo>
                  <a:lnTo>
                    <a:pt x="5965" y="116988"/>
                  </a:lnTo>
                  <a:lnTo>
                    <a:pt x="22799" y="78924"/>
                  </a:lnTo>
                  <a:lnTo>
                    <a:pt x="48910" y="46674"/>
                  </a:lnTo>
                  <a:lnTo>
                    <a:pt x="82708" y="21756"/>
                  </a:lnTo>
                  <a:lnTo>
                    <a:pt x="122599" y="5692"/>
                  </a:lnTo>
                  <a:lnTo>
                    <a:pt x="166992" y="0"/>
                  </a:lnTo>
                  <a:lnTo>
                    <a:pt x="211386" y="5692"/>
                  </a:lnTo>
                  <a:lnTo>
                    <a:pt x="251279" y="21756"/>
                  </a:lnTo>
                  <a:lnTo>
                    <a:pt x="285080" y="46674"/>
                  </a:lnTo>
                  <a:lnTo>
                    <a:pt x="311194" y="78924"/>
                  </a:lnTo>
                  <a:lnTo>
                    <a:pt x="328031" y="116988"/>
                  </a:lnTo>
                  <a:lnTo>
                    <a:pt x="333997" y="159346"/>
                  </a:lnTo>
                  <a:lnTo>
                    <a:pt x="328031" y="201705"/>
                  </a:lnTo>
                  <a:lnTo>
                    <a:pt x="311194" y="239769"/>
                  </a:lnTo>
                  <a:lnTo>
                    <a:pt x="285080" y="272019"/>
                  </a:lnTo>
                  <a:lnTo>
                    <a:pt x="251279" y="296936"/>
                  </a:lnTo>
                  <a:lnTo>
                    <a:pt x="211386" y="313001"/>
                  </a:lnTo>
                  <a:lnTo>
                    <a:pt x="166992" y="318693"/>
                  </a:lnTo>
                  <a:lnTo>
                    <a:pt x="122599" y="313001"/>
                  </a:lnTo>
                  <a:lnTo>
                    <a:pt x="82708" y="296936"/>
                  </a:lnTo>
                  <a:lnTo>
                    <a:pt x="48910" y="272019"/>
                  </a:lnTo>
                  <a:lnTo>
                    <a:pt x="22799" y="239769"/>
                  </a:lnTo>
                  <a:lnTo>
                    <a:pt x="5965" y="201705"/>
                  </a:lnTo>
                  <a:lnTo>
                    <a:pt x="0" y="159346"/>
                  </a:lnTo>
                  <a:close/>
                </a:path>
              </a:pathLst>
            </a:custGeom>
            <a:ln w="12700">
              <a:solidFill>
                <a:srgbClr val="585D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307802" y="1550266"/>
            <a:ext cx="346710" cy="331470"/>
            <a:chOff x="307802" y="1550266"/>
            <a:chExt cx="346710" cy="331470"/>
          </a:xfrm>
        </p:grpSpPr>
        <p:sp>
          <p:nvSpPr>
            <p:cNvPr id="8" name="object 8"/>
            <p:cNvSpPr/>
            <p:nvPr/>
          </p:nvSpPr>
          <p:spPr>
            <a:xfrm>
              <a:off x="314152" y="1556616"/>
              <a:ext cx="334010" cy="318770"/>
            </a:xfrm>
            <a:custGeom>
              <a:avLst/>
              <a:gdLst/>
              <a:ahLst/>
              <a:cxnLst/>
              <a:rect l="l" t="t" r="r" b="b"/>
              <a:pathLst>
                <a:path w="334009" h="318769">
                  <a:moveTo>
                    <a:pt x="166992" y="0"/>
                  </a:moveTo>
                  <a:lnTo>
                    <a:pt x="122599" y="5692"/>
                  </a:lnTo>
                  <a:lnTo>
                    <a:pt x="82708" y="21756"/>
                  </a:lnTo>
                  <a:lnTo>
                    <a:pt x="48910" y="46674"/>
                  </a:lnTo>
                  <a:lnTo>
                    <a:pt x="22799" y="78924"/>
                  </a:lnTo>
                  <a:lnTo>
                    <a:pt x="5965" y="116988"/>
                  </a:lnTo>
                  <a:lnTo>
                    <a:pt x="0" y="159346"/>
                  </a:lnTo>
                  <a:lnTo>
                    <a:pt x="5965" y="201705"/>
                  </a:lnTo>
                  <a:lnTo>
                    <a:pt x="22799" y="239769"/>
                  </a:lnTo>
                  <a:lnTo>
                    <a:pt x="48910" y="272019"/>
                  </a:lnTo>
                  <a:lnTo>
                    <a:pt x="82708" y="296936"/>
                  </a:lnTo>
                  <a:lnTo>
                    <a:pt x="122599" y="313001"/>
                  </a:lnTo>
                  <a:lnTo>
                    <a:pt x="166992" y="318693"/>
                  </a:lnTo>
                  <a:lnTo>
                    <a:pt x="211390" y="313001"/>
                  </a:lnTo>
                  <a:lnTo>
                    <a:pt x="251285" y="296936"/>
                  </a:lnTo>
                  <a:lnTo>
                    <a:pt x="285084" y="272019"/>
                  </a:lnTo>
                  <a:lnTo>
                    <a:pt x="311197" y="239769"/>
                  </a:lnTo>
                  <a:lnTo>
                    <a:pt x="328032" y="201705"/>
                  </a:lnTo>
                  <a:lnTo>
                    <a:pt x="333997" y="159346"/>
                  </a:lnTo>
                  <a:lnTo>
                    <a:pt x="328032" y="116988"/>
                  </a:lnTo>
                  <a:lnTo>
                    <a:pt x="311197" y="78924"/>
                  </a:lnTo>
                  <a:lnTo>
                    <a:pt x="285084" y="46674"/>
                  </a:lnTo>
                  <a:lnTo>
                    <a:pt x="251285" y="21756"/>
                  </a:lnTo>
                  <a:lnTo>
                    <a:pt x="211390" y="5692"/>
                  </a:lnTo>
                  <a:lnTo>
                    <a:pt x="166992" y="0"/>
                  </a:lnTo>
                  <a:close/>
                </a:path>
              </a:pathLst>
            </a:custGeom>
            <a:solidFill>
              <a:srgbClr val="E24F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14152" y="1556616"/>
              <a:ext cx="334010" cy="318770"/>
            </a:xfrm>
            <a:custGeom>
              <a:avLst/>
              <a:gdLst/>
              <a:ahLst/>
              <a:cxnLst/>
              <a:rect l="l" t="t" r="r" b="b"/>
              <a:pathLst>
                <a:path w="334009" h="318769">
                  <a:moveTo>
                    <a:pt x="0" y="159346"/>
                  </a:moveTo>
                  <a:lnTo>
                    <a:pt x="5965" y="116988"/>
                  </a:lnTo>
                  <a:lnTo>
                    <a:pt x="22799" y="78924"/>
                  </a:lnTo>
                  <a:lnTo>
                    <a:pt x="48910" y="46674"/>
                  </a:lnTo>
                  <a:lnTo>
                    <a:pt x="82708" y="21756"/>
                  </a:lnTo>
                  <a:lnTo>
                    <a:pt x="122599" y="5692"/>
                  </a:lnTo>
                  <a:lnTo>
                    <a:pt x="166992" y="0"/>
                  </a:lnTo>
                  <a:lnTo>
                    <a:pt x="211390" y="5692"/>
                  </a:lnTo>
                  <a:lnTo>
                    <a:pt x="251285" y="21756"/>
                  </a:lnTo>
                  <a:lnTo>
                    <a:pt x="285084" y="46674"/>
                  </a:lnTo>
                  <a:lnTo>
                    <a:pt x="311197" y="78924"/>
                  </a:lnTo>
                  <a:lnTo>
                    <a:pt x="328032" y="116988"/>
                  </a:lnTo>
                  <a:lnTo>
                    <a:pt x="333997" y="159346"/>
                  </a:lnTo>
                  <a:lnTo>
                    <a:pt x="328032" y="201705"/>
                  </a:lnTo>
                  <a:lnTo>
                    <a:pt x="311197" y="239769"/>
                  </a:lnTo>
                  <a:lnTo>
                    <a:pt x="285084" y="272019"/>
                  </a:lnTo>
                  <a:lnTo>
                    <a:pt x="251285" y="296936"/>
                  </a:lnTo>
                  <a:lnTo>
                    <a:pt x="211390" y="313001"/>
                  </a:lnTo>
                  <a:lnTo>
                    <a:pt x="166992" y="318693"/>
                  </a:lnTo>
                  <a:lnTo>
                    <a:pt x="122599" y="313001"/>
                  </a:lnTo>
                  <a:lnTo>
                    <a:pt x="82708" y="296936"/>
                  </a:lnTo>
                  <a:lnTo>
                    <a:pt x="48910" y="272019"/>
                  </a:lnTo>
                  <a:lnTo>
                    <a:pt x="22799" y="239769"/>
                  </a:lnTo>
                  <a:lnTo>
                    <a:pt x="5965" y="201705"/>
                  </a:lnTo>
                  <a:lnTo>
                    <a:pt x="0" y="159346"/>
                  </a:lnTo>
                  <a:close/>
                </a:path>
              </a:pathLst>
            </a:custGeom>
            <a:ln w="12700">
              <a:solidFill>
                <a:srgbClr val="585D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444669" y="680720"/>
            <a:ext cx="5814060" cy="5669280"/>
            <a:chOff x="5444669" y="680720"/>
            <a:chExt cx="5814060" cy="5669280"/>
          </a:xfrm>
        </p:grpSpPr>
        <p:pic>
          <p:nvPicPr>
            <p:cNvPr id="11" name="object 11" descr="A map of a city  AI-generated content may be incorrect.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44669" y="680720"/>
              <a:ext cx="5813689" cy="56692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56122" y="1872555"/>
              <a:ext cx="173977" cy="17899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738" y="32003"/>
            <a:ext cx="88557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Proposed</a:t>
            </a:r>
            <a:r>
              <a:rPr sz="3600" spc="-35" dirty="0"/>
              <a:t> </a:t>
            </a:r>
            <a:r>
              <a:rPr sz="3600" dirty="0"/>
              <a:t>Dispensary</a:t>
            </a:r>
            <a:r>
              <a:rPr sz="3600" spc="-50" dirty="0"/>
              <a:t> </a:t>
            </a:r>
            <a:r>
              <a:rPr sz="3600" dirty="0"/>
              <a:t>Location</a:t>
            </a:r>
            <a:r>
              <a:rPr sz="3600" spc="-20" dirty="0"/>
              <a:t> </a:t>
            </a:r>
            <a:r>
              <a:rPr sz="3600" dirty="0"/>
              <a:t>–</a:t>
            </a:r>
            <a:r>
              <a:rPr sz="3600" spc="-25" dirty="0"/>
              <a:t> </a:t>
            </a:r>
            <a:r>
              <a:rPr sz="3600" dirty="0"/>
              <a:t>2175</a:t>
            </a:r>
            <a:r>
              <a:rPr sz="3600" spc="-55" dirty="0"/>
              <a:t> </a:t>
            </a:r>
            <a:r>
              <a:rPr sz="3600" dirty="0"/>
              <a:t>Pearl</a:t>
            </a:r>
            <a:r>
              <a:rPr sz="3600" spc="-20" dirty="0"/>
              <a:t> Road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97174" y="732027"/>
            <a:ext cx="5162550" cy="8489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Premises</a:t>
            </a:r>
            <a:r>
              <a:rPr sz="1400" b="1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Square</a:t>
            </a:r>
            <a:r>
              <a:rPr sz="1400" b="1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Feet</a:t>
            </a:r>
            <a:r>
              <a:rPr sz="1400" b="1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–</a:t>
            </a:r>
            <a:r>
              <a:rPr sz="14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5,200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SF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ts val="1500"/>
              </a:lnSpc>
              <a:spcBef>
                <a:spcPts val="200"/>
              </a:spcBef>
              <a:buFont typeface="Arial"/>
              <a:buChar char="•"/>
              <a:tabLst>
                <a:tab pos="299085" algn="l"/>
              </a:tabLst>
            </a:pPr>
            <a:r>
              <a:rPr sz="1400" b="1" spc="-10" dirty="0">
                <a:solidFill>
                  <a:srgbClr val="1A5531"/>
                </a:solidFill>
                <a:latin typeface="Calibri"/>
                <a:cs typeface="Calibri"/>
              </a:rPr>
              <a:t>Parking</a:t>
            </a:r>
            <a:r>
              <a:rPr sz="14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–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TBD –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planning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parking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redevelopment,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targeting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30+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spaces</a:t>
            </a:r>
            <a:r>
              <a:rPr sz="1200" spc="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when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complete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ts val="1600"/>
              </a:lnSpc>
              <a:buFont typeface="Arial"/>
              <a:buChar char="•"/>
              <a:tabLst>
                <a:tab pos="299085" algn="l"/>
              </a:tabLst>
            </a:pPr>
            <a:r>
              <a:rPr sz="1400" b="1" spc="-10" dirty="0">
                <a:solidFill>
                  <a:srgbClr val="1A5531"/>
                </a:solidFill>
                <a:latin typeface="Calibri"/>
                <a:cs typeface="Calibri"/>
              </a:rPr>
              <a:t>Operating</a:t>
            </a:r>
            <a:r>
              <a:rPr sz="14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Hours</a:t>
            </a:r>
            <a:r>
              <a:rPr sz="14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–</a:t>
            </a:r>
            <a:r>
              <a:rPr sz="14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8 AM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–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9 PM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Monday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–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Saturday.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Sunday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8 AM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– 8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PM.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1497" y="711200"/>
            <a:ext cx="6214716" cy="55631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9608" y="3849104"/>
            <a:ext cx="3133237" cy="27985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440" y="1609610"/>
            <a:ext cx="4995583" cy="213553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25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z="3600" dirty="0"/>
              <a:t>Proposed</a:t>
            </a:r>
            <a:r>
              <a:rPr sz="3600" spc="-35" dirty="0"/>
              <a:t> </a:t>
            </a:r>
            <a:r>
              <a:rPr sz="3600" dirty="0"/>
              <a:t>Dispensary</a:t>
            </a:r>
            <a:r>
              <a:rPr sz="3600" spc="-50" dirty="0"/>
              <a:t> </a:t>
            </a:r>
            <a:r>
              <a:rPr sz="3600" dirty="0"/>
              <a:t>Location</a:t>
            </a:r>
            <a:r>
              <a:rPr sz="3600" spc="-20" dirty="0"/>
              <a:t> </a:t>
            </a:r>
            <a:r>
              <a:rPr sz="3600" dirty="0"/>
              <a:t>–</a:t>
            </a:r>
            <a:r>
              <a:rPr sz="3600" spc="-25" dirty="0"/>
              <a:t> </a:t>
            </a:r>
            <a:r>
              <a:rPr sz="3600" dirty="0"/>
              <a:t>2175</a:t>
            </a:r>
            <a:r>
              <a:rPr sz="3600" spc="-55" dirty="0"/>
              <a:t> </a:t>
            </a:r>
            <a:r>
              <a:rPr sz="3600" dirty="0"/>
              <a:t>Pearl</a:t>
            </a:r>
            <a:r>
              <a:rPr sz="3600" spc="-20" dirty="0"/>
              <a:t> Road</a:t>
            </a:r>
            <a:endParaRPr sz="3600"/>
          </a:p>
        </p:txBody>
      </p:sp>
      <p:sp>
        <p:nvSpPr>
          <p:cNvPr id="4" name="object 4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7</a:t>
            </a:fld>
            <a:endParaRPr spc="-50" dirty="0"/>
          </a:p>
        </p:txBody>
      </p:sp>
      <p:sp>
        <p:nvSpPr>
          <p:cNvPr id="3" name="object 3"/>
          <p:cNvSpPr txBox="1"/>
          <p:nvPr/>
        </p:nvSpPr>
        <p:spPr>
          <a:xfrm>
            <a:off x="297174" y="974139"/>
            <a:ext cx="11095355" cy="3381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WHY</a:t>
            </a:r>
            <a:r>
              <a:rPr sz="14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2175</a:t>
            </a:r>
            <a:r>
              <a:rPr sz="14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PEARL</a:t>
            </a:r>
            <a:r>
              <a:rPr sz="1400" b="1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ROAD</a:t>
            </a:r>
            <a:r>
              <a:rPr sz="14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IS</a:t>
            </a:r>
            <a:r>
              <a:rPr sz="1400" b="1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BENEFICIAL</a:t>
            </a:r>
            <a:r>
              <a:rPr sz="1400" b="1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FOR</a:t>
            </a:r>
            <a:r>
              <a:rPr sz="1400" b="1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RISE</a:t>
            </a:r>
            <a:r>
              <a:rPr sz="14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&amp;</a:t>
            </a:r>
            <a:r>
              <a:rPr sz="14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4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1A5531"/>
                </a:solidFill>
                <a:latin typeface="Calibri"/>
                <a:cs typeface="Calibri"/>
              </a:rPr>
              <a:t>TOWNSHIP:</a:t>
            </a:r>
            <a:endParaRPr sz="1400">
              <a:latin typeface="Calibri"/>
              <a:cs typeface="Calibri"/>
            </a:endParaRPr>
          </a:p>
          <a:p>
            <a:pPr marL="299085" marR="49530" indent="-287020">
              <a:lnSpc>
                <a:spcPct val="100000"/>
              </a:lnSpc>
              <a:spcBef>
                <a:spcPts val="1700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Strategic,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Underserved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Location</a:t>
            </a:r>
            <a:r>
              <a:rPr sz="1200" b="1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Situated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at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intersection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Sleepy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Hollow and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Pearl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Road,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site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fills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genuine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gap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access</a:t>
            </a:r>
            <a:r>
              <a:rPr sz="1200" spc="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for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residents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Brunswick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Hills,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Medina,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Brunswick,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none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whom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currently</a:t>
            </a:r>
            <a:r>
              <a:rPr sz="12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have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nearby</a:t>
            </a:r>
            <a:r>
              <a:rPr sz="12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licensed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dispensary.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Capturing</a:t>
            </a:r>
            <a:r>
              <a:rPr sz="1200" spc="-6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demand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locally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keeps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tax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revenue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within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Township.</a:t>
            </a:r>
            <a:endParaRPr sz="1200">
              <a:latin typeface="Calibri"/>
              <a:cs typeface="Calibri"/>
            </a:endParaRPr>
          </a:p>
          <a:p>
            <a:pPr marL="299085" marR="20955" indent="-287020">
              <a:lnSpc>
                <a:spcPct val="100000"/>
              </a:lnSpc>
              <a:spcBef>
                <a:spcPts val="1435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Protects</a:t>
            </a:r>
            <a:r>
              <a:rPr sz="12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Township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Tax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Base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site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sits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at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Brunswick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city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border.</a:t>
            </a:r>
            <a:r>
              <a:rPr sz="12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Since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Brunswick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has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shown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no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interest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permitting</a:t>
            </a:r>
            <a:r>
              <a:rPr sz="12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dispensary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within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its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limits,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location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serves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as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 natural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buffer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reducing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any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incentive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for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future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annexation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ensuring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Township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retains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long-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term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tax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revenue.</a:t>
            </a:r>
            <a:endParaRPr sz="12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Catalyzes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Economic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Growth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in a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Developing Corridor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Located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near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proposed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existing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residential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commercial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development,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RISE's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investment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will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contribute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to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the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momentum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already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building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part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town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rather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than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standing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alone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as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isolated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use.</a:t>
            </a:r>
            <a:endParaRPr sz="1200">
              <a:latin typeface="Calibri"/>
              <a:cs typeface="Calibri"/>
            </a:endParaRPr>
          </a:p>
          <a:p>
            <a:pPr marL="299085" marR="17145" indent="-287020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Significant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Capital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Investment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&amp;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Local</a:t>
            </a:r>
            <a:r>
              <a:rPr sz="1200" b="1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Job</a:t>
            </a:r>
            <a:r>
              <a:rPr sz="1200" b="1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Creation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GTI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will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make a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substantial</a:t>
            </a:r>
            <a:r>
              <a:rPr sz="1200" spc="-6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investment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renovating</a:t>
            </a:r>
            <a:r>
              <a:rPr sz="12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building</a:t>
            </a:r>
            <a:r>
              <a:rPr sz="1200" spc="-6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improving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site,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while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also creating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permanent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local</a:t>
            </a:r>
            <a:r>
              <a:rPr sz="1200" spc="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jobs.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is</a:t>
            </a:r>
            <a:r>
              <a:rPr sz="1200" spc="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long-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term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commitment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to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Township,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not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short-term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play.</a:t>
            </a:r>
            <a:endParaRPr sz="1200">
              <a:latin typeface="Calibri"/>
              <a:cs typeface="Calibri"/>
            </a:endParaRPr>
          </a:p>
          <a:p>
            <a:pPr marL="299085" marR="33655" indent="-28702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Large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Parcel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Supports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Safe,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Orderly</a:t>
            </a:r>
            <a:r>
              <a:rPr sz="1200" b="1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Operations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GTI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will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control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entire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premises,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allowing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us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to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maintain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secure,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clean,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well-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managed</a:t>
            </a:r>
            <a:r>
              <a:rPr sz="12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site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with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ample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parking</a:t>
            </a:r>
            <a:r>
              <a:rPr sz="12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and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smooth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traffic</a:t>
            </a:r>
            <a:r>
              <a:rPr sz="12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flow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 minimizing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any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impact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on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neighboring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properties.</a:t>
            </a:r>
            <a:endParaRPr sz="12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299085" algn="l"/>
              </a:tabLst>
            </a:pP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Full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 Regulatory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Compliance</a:t>
            </a:r>
            <a:r>
              <a:rPr sz="1200" b="1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—</a:t>
            </a:r>
            <a:r>
              <a:rPr sz="12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200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site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meets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all</a:t>
            </a:r>
            <a:r>
              <a:rPr sz="1200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Ohio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 state</a:t>
            </a:r>
            <a:r>
              <a:rPr sz="12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dirty="0">
                <a:solidFill>
                  <a:srgbClr val="1A5531"/>
                </a:solidFill>
                <a:latin typeface="Calibri"/>
                <a:cs typeface="Calibri"/>
              </a:rPr>
              <a:t>setback</a:t>
            </a:r>
            <a:r>
              <a:rPr sz="1200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Calibri"/>
                <a:cs typeface="Calibri"/>
              </a:rPr>
              <a:t>requirements.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8739" y="-1478"/>
            <a:ext cx="81641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Benefits</a:t>
            </a:r>
            <a:r>
              <a:rPr sz="4400" spc="-45" dirty="0"/>
              <a:t> </a:t>
            </a:r>
            <a:r>
              <a:rPr sz="4400" dirty="0"/>
              <a:t>to</a:t>
            </a:r>
            <a:r>
              <a:rPr sz="4400" spc="-65" dirty="0"/>
              <a:t> </a:t>
            </a:r>
            <a:r>
              <a:rPr sz="4400" dirty="0"/>
              <a:t>Brunswick</a:t>
            </a:r>
            <a:r>
              <a:rPr sz="4400" spc="-45" dirty="0"/>
              <a:t> </a:t>
            </a:r>
            <a:r>
              <a:rPr sz="4400" dirty="0"/>
              <a:t>Hills</a:t>
            </a:r>
            <a:r>
              <a:rPr sz="4400" spc="-85" dirty="0"/>
              <a:t> </a:t>
            </a:r>
            <a:r>
              <a:rPr sz="4400" spc="-10" dirty="0"/>
              <a:t>Township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1087" y="1204548"/>
            <a:ext cx="3618490" cy="167466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8320066" y="1533875"/>
            <a:ext cx="1056640" cy="991869"/>
            <a:chOff x="8320066" y="1533875"/>
            <a:chExt cx="1056640" cy="991869"/>
          </a:xfrm>
        </p:grpSpPr>
        <p:sp>
          <p:nvSpPr>
            <p:cNvPr id="5" name="object 5"/>
            <p:cNvSpPr/>
            <p:nvPr/>
          </p:nvSpPr>
          <p:spPr>
            <a:xfrm>
              <a:off x="8327275" y="1541083"/>
              <a:ext cx="1042035" cy="977265"/>
            </a:xfrm>
            <a:custGeom>
              <a:avLst/>
              <a:gdLst/>
              <a:ahLst/>
              <a:cxnLst/>
              <a:rect l="l" t="t" r="r" b="b"/>
              <a:pathLst>
                <a:path w="1042034" h="977264">
                  <a:moveTo>
                    <a:pt x="549862" y="977199"/>
                  </a:moveTo>
                  <a:lnTo>
                    <a:pt x="57880" y="977199"/>
                  </a:lnTo>
                  <a:lnTo>
                    <a:pt x="57880" y="488599"/>
                  </a:lnTo>
                  <a:lnTo>
                    <a:pt x="35406" y="484063"/>
                  </a:lnTo>
                  <a:lnTo>
                    <a:pt x="17002" y="471714"/>
                  </a:lnTo>
                  <a:lnTo>
                    <a:pt x="4567" y="453436"/>
                  </a:lnTo>
                  <a:lnTo>
                    <a:pt x="0" y="431117"/>
                  </a:lnTo>
                  <a:lnTo>
                    <a:pt x="0" y="373634"/>
                  </a:lnTo>
                  <a:lnTo>
                    <a:pt x="57880" y="0"/>
                  </a:lnTo>
                  <a:lnTo>
                    <a:pt x="983963" y="0"/>
                  </a:lnTo>
                  <a:lnTo>
                    <a:pt x="997320" y="86223"/>
                  </a:lnTo>
                  <a:lnTo>
                    <a:pt x="144700" y="86223"/>
                  </a:lnTo>
                  <a:lnTo>
                    <a:pt x="115760" y="373634"/>
                  </a:lnTo>
                  <a:lnTo>
                    <a:pt x="115760" y="431117"/>
                  </a:lnTo>
                  <a:lnTo>
                    <a:pt x="120327" y="453436"/>
                  </a:lnTo>
                  <a:lnTo>
                    <a:pt x="132762" y="471714"/>
                  </a:lnTo>
                  <a:lnTo>
                    <a:pt x="151166" y="484063"/>
                  </a:lnTo>
                  <a:lnTo>
                    <a:pt x="173640" y="488599"/>
                  </a:lnTo>
                  <a:lnTo>
                    <a:pt x="983963" y="488599"/>
                  </a:lnTo>
                  <a:lnTo>
                    <a:pt x="983963" y="603564"/>
                  </a:lnTo>
                  <a:lnTo>
                    <a:pt x="173640" y="603564"/>
                  </a:lnTo>
                  <a:lnTo>
                    <a:pt x="173640" y="833493"/>
                  </a:lnTo>
                  <a:lnTo>
                    <a:pt x="549862" y="833493"/>
                  </a:lnTo>
                  <a:lnTo>
                    <a:pt x="549862" y="977199"/>
                  </a:lnTo>
                  <a:close/>
                </a:path>
                <a:path w="1042034" h="977264">
                  <a:moveTo>
                    <a:pt x="405161" y="488599"/>
                  </a:moveTo>
                  <a:lnTo>
                    <a:pt x="173640" y="488599"/>
                  </a:lnTo>
                  <a:lnTo>
                    <a:pt x="196114" y="484063"/>
                  </a:lnTo>
                  <a:lnTo>
                    <a:pt x="214518" y="471714"/>
                  </a:lnTo>
                  <a:lnTo>
                    <a:pt x="226953" y="453436"/>
                  </a:lnTo>
                  <a:lnTo>
                    <a:pt x="231520" y="431117"/>
                  </a:lnTo>
                  <a:lnTo>
                    <a:pt x="231520" y="373634"/>
                  </a:lnTo>
                  <a:lnTo>
                    <a:pt x="260460" y="86223"/>
                  </a:lnTo>
                  <a:lnTo>
                    <a:pt x="361751" y="86223"/>
                  </a:lnTo>
                  <a:lnTo>
                    <a:pt x="347281" y="373634"/>
                  </a:lnTo>
                  <a:lnTo>
                    <a:pt x="347281" y="431117"/>
                  </a:lnTo>
                  <a:lnTo>
                    <a:pt x="351848" y="453436"/>
                  </a:lnTo>
                  <a:lnTo>
                    <a:pt x="364283" y="471714"/>
                  </a:lnTo>
                  <a:lnTo>
                    <a:pt x="382687" y="484063"/>
                  </a:lnTo>
                  <a:lnTo>
                    <a:pt x="405161" y="488599"/>
                  </a:lnTo>
                  <a:close/>
                </a:path>
                <a:path w="1042034" h="977264">
                  <a:moveTo>
                    <a:pt x="636682" y="488599"/>
                  </a:moveTo>
                  <a:lnTo>
                    <a:pt x="405161" y="488599"/>
                  </a:lnTo>
                  <a:lnTo>
                    <a:pt x="427635" y="484063"/>
                  </a:lnTo>
                  <a:lnTo>
                    <a:pt x="446039" y="471714"/>
                  </a:lnTo>
                  <a:lnTo>
                    <a:pt x="458474" y="453436"/>
                  </a:lnTo>
                  <a:lnTo>
                    <a:pt x="463041" y="431117"/>
                  </a:lnTo>
                  <a:lnTo>
                    <a:pt x="463041" y="373634"/>
                  </a:lnTo>
                  <a:lnTo>
                    <a:pt x="477511" y="86223"/>
                  </a:lnTo>
                  <a:lnTo>
                    <a:pt x="564332" y="86223"/>
                  </a:lnTo>
                  <a:lnTo>
                    <a:pt x="578802" y="373634"/>
                  </a:lnTo>
                  <a:lnTo>
                    <a:pt x="578802" y="431117"/>
                  </a:lnTo>
                  <a:lnTo>
                    <a:pt x="583369" y="453436"/>
                  </a:lnTo>
                  <a:lnTo>
                    <a:pt x="595804" y="471714"/>
                  </a:lnTo>
                  <a:lnTo>
                    <a:pt x="614208" y="484063"/>
                  </a:lnTo>
                  <a:lnTo>
                    <a:pt x="636682" y="488599"/>
                  </a:lnTo>
                  <a:close/>
                </a:path>
                <a:path w="1042034" h="977264">
                  <a:moveTo>
                    <a:pt x="868203" y="488599"/>
                  </a:moveTo>
                  <a:lnTo>
                    <a:pt x="636682" y="488599"/>
                  </a:lnTo>
                  <a:lnTo>
                    <a:pt x="659156" y="484063"/>
                  </a:lnTo>
                  <a:lnTo>
                    <a:pt x="677560" y="471714"/>
                  </a:lnTo>
                  <a:lnTo>
                    <a:pt x="689995" y="453436"/>
                  </a:lnTo>
                  <a:lnTo>
                    <a:pt x="694562" y="431117"/>
                  </a:lnTo>
                  <a:lnTo>
                    <a:pt x="694562" y="373634"/>
                  </a:lnTo>
                  <a:lnTo>
                    <a:pt x="680092" y="86223"/>
                  </a:lnTo>
                  <a:lnTo>
                    <a:pt x="781382" y="86223"/>
                  </a:lnTo>
                  <a:lnTo>
                    <a:pt x="810323" y="373634"/>
                  </a:lnTo>
                  <a:lnTo>
                    <a:pt x="810323" y="431117"/>
                  </a:lnTo>
                  <a:lnTo>
                    <a:pt x="814890" y="453436"/>
                  </a:lnTo>
                  <a:lnTo>
                    <a:pt x="827325" y="471714"/>
                  </a:lnTo>
                  <a:lnTo>
                    <a:pt x="845729" y="484063"/>
                  </a:lnTo>
                  <a:lnTo>
                    <a:pt x="868203" y="488599"/>
                  </a:lnTo>
                  <a:close/>
                </a:path>
                <a:path w="1042034" h="977264">
                  <a:moveTo>
                    <a:pt x="983963" y="488599"/>
                  </a:moveTo>
                  <a:lnTo>
                    <a:pt x="868203" y="488599"/>
                  </a:lnTo>
                  <a:lnTo>
                    <a:pt x="890677" y="484063"/>
                  </a:lnTo>
                  <a:lnTo>
                    <a:pt x="909081" y="471714"/>
                  </a:lnTo>
                  <a:lnTo>
                    <a:pt x="921516" y="453436"/>
                  </a:lnTo>
                  <a:lnTo>
                    <a:pt x="926083" y="431117"/>
                  </a:lnTo>
                  <a:lnTo>
                    <a:pt x="926083" y="373634"/>
                  </a:lnTo>
                  <a:lnTo>
                    <a:pt x="897143" y="86223"/>
                  </a:lnTo>
                  <a:lnTo>
                    <a:pt x="997320" y="86223"/>
                  </a:lnTo>
                  <a:lnTo>
                    <a:pt x="1041843" y="373634"/>
                  </a:lnTo>
                  <a:lnTo>
                    <a:pt x="1041843" y="431117"/>
                  </a:lnTo>
                  <a:lnTo>
                    <a:pt x="1037276" y="453436"/>
                  </a:lnTo>
                  <a:lnTo>
                    <a:pt x="1024841" y="471714"/>
                  </a:lnTo>
                  <a:lnTo>
                    <a:pt x="1006437" y="484063"/>
                  </a:lnTo>
                  <a:lnTo>
                    <a:pt x="983963" y="488599"/>
                  </a:lnTo>
                  <a:close/>
                </a:path>
                <a:path w="1042034" h="977264">
                  <a:moveTo>
                    <a:pt x="549862" y="833493"/>
                  </a:moveTo>
                  <a:lnTo>
                    <a:pt x="405161" y="833493"/>
                  </a:lnTo>
                  <a:lnTo>
                    <a:pt x="405161" y="603564"/>
                  </a:lnTo>
                  <a:lnTo>
                    <a:pt x="549862" y="603564"/>
                  </a:lnTo>
                  <a:lnTo>
                    <a:pt x="549862" y="833493"/>
                  </a:lnTo>
                  <a:close/>
                </a:path>
                <a:path w="1042034" h="977264">
                  <a:moveTo>
                    <a:pt x="983963" y="977199"/>
                  </a:moveTo>
                  <a:lnTo>
                    <a:pt x="868203" y="977199"/>
                  </a:lnTo>
                  <a:lnTo>
                    <a:pt x="868203" y="603564"/>
                  </a:lnTo>
                  <a:lnTo>
                    <a:pt x="983963" y="603564"/>
                  </a:lnTo>
                  <a:lnTo>
                    <a:pt x="983963" y="977199"/>
                  </a:lnTo>
                  <a:close/>
                </a:path>
              </a:pathLst>
            </a:custGeom>
            <a:solidFill>
              <a:srgbClr val="08552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27275" y="1541083"/>
              <a:ext cx="1042035" cy="977265"/>
            </a:xfrm>
            <a:custGeom>
              <a:avLst/>
              <a:gdLst/>
              <a:ahLst/>
              <a:cxnLst/>
              <a:rect l="l" t="t" r="r" b="b"/>
              <a:pathLst>
                <a:path w="1042034" h="977264">
                  <a:moveTo>
                    <a:pt x="926083" y="431117"/>
                  </a:moveTo>
                  <a:lnTo>
                    <a:pt x="921516" y="453436"/>
                  </a:lnTo>
                  <a:lnTo>
                    <a:pt x="909081" y="471714"/>
                  </a:lnTo>
                  <a:lnTo>
                    <a:pt x="890677" y="484063"/>
                  </a:lnTo>
                  <a:lnTo>
                    <a:pt x="868203" y="488599"/>
                  </a:lnTo>
                  <a:lnTo>
                    <a:pt x="845729" y="484063"/>
                  </a:lnTo>
                  <a:lnTo>
                    <a:pt x="827325" y="471714"/>
                  </a:lnTo>
                  <a:lnTo>
                    <a:pt x="814890" y="453436"/>
                  </a:lnTo>
                  <a:lnTo>
                    <a:pt x="810323" y="431117"/>
                  </a:lnTo>
                  <a:lnTo>
                    <a:pt x="810323" y="373634"/>
                  </a:lnTo>
                  <a:lnTo>
                    <a:pt x="781382" y="86223"/>
                  </a:lnTo>
                  <a:lnTo>
                    <a:pt x="897143" y="86223"/>
                  </a:lnTo>
                  <a:lnTo>
                    <a:pt x="926083" y="373634"/>
                  </a:lnTo>
                  <a:lnTo>
                    <a:pt x="926083" y="431117"/>
                  </a:lnTo>
                  <a:close/>
                </a:path>
                <a:path w="1042034" h="977264">
                  <a:moveTo>
                    <a:pt x="694562" y="431117"/>
                  </a:moveTo>
                  <a:lnTo>
                    <a:pt x="689995" y="453436"/>
                  </a:lnTo>
                  <a:lnTo>
                    <a:pt x="677560" y="471714"/>
                  </a:lnTo>
                  <a:lnTo>
                    <a:pt x="659156" y="484063"/>
                  </a:lnTo>
                  <a:lnTo>
                    <a:pt x="636682" y="488599"/>
                  </a:lnTo>
                  <a:lnTo>
                    <a:pt x="614208" y="484063"/>
                  </a:lnTo>
                  <a:lnTo>
                    <a:pt x="595804" y="471714"/>
                  </a:lnTo>
                  <a:lnTo>
                    <a:pt x="583369" y="453436"/>
                  </a:lnTo>
                  <a:lnTo>
                    <a:pt x="578802" y="431117"/>
                  </a:lnTo>
                  <a:lnTo>
                    <a:pt x="578802" y="373634"/>
                  </a:lnTo>
                  <a:lnTo>
                    <a:pt x="564332" y="86223"/>
                  </a:lnTo>
                  <a:lnTo>
                    <a:pt x="680092" y="86223"/>
                  </a:lnTo>
                  <a:lnTo>
                    <a:pt x="694562" y="373634"/>
                  </a:lnTo>
                  <a:lnTo>
                    <a:pt x="694562" y="431117"/>
                  </a:lnTo>
                  <a:close/>
                </a:path>
                <a:path w="1042034" h="977264">
                  <a:moveTo>
                    <a:pt x="463041" y="373634"/>
                  </a:moveTo>
                  <a:lnTo>
                    <a:pt x="463041" y="431117"/>
                  </a:lnTo>
                  <a:lnTo>
                    <a:pt x="446039" y="471714"/>
                  </a:lnTo>
                  <a:lnTo>
                    <a:pt x="405161" y="488599"/>
                  </a:lnTo>
                  <a:lnTo>
                    <a:pt x="382687" y="484063"/>
                  </a:lnTo>
                  <a:lnTo>
                    <a:pt x="364283" y="471714"/>
                  </a:lnTo>
                  <a:lnTo>
                    <a:pt x="351848" y="453436"/>
                  </a:lnTo>
                  <a:lnTo>
                    <a:pt x="347281" y="431117"/>
                  </a:lnTo>
                  <a:lnTo>
                    <a:pt x="347281" y="373634"/>
                  </a:lnTo>
                  <a:lnTo>
                    <a:pt x="361751" y="86223"/>
                  </a:lnTo>
                  <a:lnTo>
                    <a:pt x="477511" y="86223"/>
                  </a:lnTo>
                  <a:lnTo>
                    <a:pt x="463041" y="373634"/>
                  </a:lnTo>
                  <a:close/>
                </a:path>
                <a:path w="1042034" h="977264">
                  <a:moveTo>
                    <a:pt x="405161" y="833493"/>
                  </a:moveTo>
                  <a:lnTo>
                    <a:pt x="173640" y="833493"/>
                  </a:lnTo>
                  <a:lnTo>
                    <a:pt x="173640" y="603564"/>
                  </a:lnTo>
                  <a:lnTo>
                    <a:pt x="405161" y="603564"/>
                  </a:lnTo>
                  <a:lnTo>
                    <a:pt x="405161" y="833493"/>
                  </a:lnTo>
                  <a:close/>
                </a:path>
                <a:path w="1042034" h="977264">
                  <a:moveTo>
                    <a:pt x="115760" y="431117"/>
                  </a:moveTo>
                  <a:lnTo>
                    <a:pt x="115760" y="373634"/>
                  </a:lnTo>
                  <a:lnTo>
                    <a:pt x="144700" y="86223"/>
                  </a:lnTo>
                  <a:lnTo>
                    <a:pt x="260460" y="86223"/>
                  </a:lnTo>
                  <a:lnTo>
                    <a:pt x="231520" y="373634"/>
                  </a:lnTo>
                  <a:lnTo>
                    <a:pt x="231520" y="431117"/>
                  </a:lnTo>
                  <a:lnTo>
                    <a:pt x="226953" y="453436"/>
                  </a:lnTo>
                  <a:lnTo>
                    <a:pt x="214518" y="471714"/>
                  </a:lnTo>
                  <a:lnTo>
                    <a:pt x="196114" y="484063"/>
                  </a:lnTo>
                  <a:lnTo>
                    <a:pt x="173640" y="488599"/>
                  </a:lnTo>
                  <a:lnTo>
                    <a:pt x="151166" y="484063"/>
                  </a:lnTo>
                  <a:lnTo>
                    <a:pt x="132762" y="471714"/>
                  </a:lnTo>
                  <a:lnTo>
                    <a:pt x="120327" y="453436"/>
                  </a:lnTo>
                  <a:lnTo>
                    <a:pt x="115760" y="431117"/>
                  </a:lnTo>
                  <a:close/>
                </a:path>
                <a:path w="1042034" h="977264">
                  <a:moveTo>
                    <a:pt x="983963" y="0"/>
                  </a:moveTo>
                  <a:lnTo>
                    <a:pt x="57880" y="0"/>
                  </a:lnTo>
                  <a:lnTo>
                    <a:pt x="0" y="373634"/>
                  </a:lnTo>
                  <a:lnTo>
                    <a:pt x="0" y="431117"/>
                  </a:lnTo>
                  <a:lnTo>
                    <a:pt x="4567" y="453436"/>
                  </a:lnTo>
                  <a:lnTo>
                    <a:pt x="17002" y="471714"/>
                  </a:lnTo>
                  <a:lnTo>
                    <a:pt x="35406" y="484063"/>
                  </a:lnTo>
                  <a:lnTo>
                    <a:pt x="57880" y="488599"/>
                  </a:lnTo>
                  <a:lnTo>
                    <a:pt x="57880" y="977199"/>
                  </a:lnTo>
                  <a:lnTo>
                    <a:pt x="549862" y="977199"/>
                  </a:lnTo>
                  <a:lnTo>
                    <a:pt x="549862" y="603564"/>
                  </a:lnTo>
                  <a:lnTo>
                    <a:pt x="868203" y="603564"/>
                  </a:lnTo>
                  <a:lnTo>
                    <a:pt x="868203" y="977199"/>
                  </a:lnTo>
                  <a:lnTo>
                    <a:pt x="983963" y="977199"/>
                  </a:lnTo>
                  <a:lnTo>
                    <a:pt x="983963" y="488599"/>
                  </a:lnTo>
                  <a:lnTo>
                    <a:pt x="1006437" y="484063"/>
                  </a:lnTo>
                  <a:lnTo>
                    <a:pt x="1024841" y="471714"/>
                  </a:lnTo>
                  <a:lnTo>
                    <a:pt x="1037276" y="453436"/>
                  </a:lnTo>
                  <a:lnTo>
                    <a:pt x="1041843" y="431117"/>
                  </a:lnTo>
                  <a:lnTo>
                    <a:pt x="1041843" y="373634"/>
                  </a:lnTo>
                  <a:lnTo>
                    <a:pt x="983963" y="0"/>
                  </a:lnTo>
                  <a:close/>
                </a:path>
              </a:pathLst>
            </a:custGeom>
            <a:ln w="14420">
              <a:solidFill>
                <a:srgbClr val="537D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68182" y="3462947"/>
            <a:ext cx="2964306" cy="198572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85506" y="3515462"/>
            <a:ext cx="913599" cy="142351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8978215" y="3887444"/>
            <a:ext cx="650240" cy="697865"/>
            <a:chOff x="8978215" y="3887444"/>
            <a:chExt cx="650240" cy="697865"/>
          </a:xfrm>
        </p:grpSpPr>
        <p:sp>
          <p:nvSpPr>
            <p:cNvPr id="10" name="object 10"/>
            <p:cNvSpPr/>
            <p:nvPr/>
          </p:nvSpPr>
          <p:spPr>
            <a:xfrm>
              <a:off x="8982925" y="3892154"/>
              <a:ext cx="640715" cy="688340"/>
            </a:xfrm>
            <a:custGeom>
              <a:avLst/>
              <a:gdLst/>
              <a:ahLst/>
              <a:cxnLst/>
              <a:rect l="l" t="t" r="r" b="b"/>
              <a:pathLst>
                <a:path w="640715" h="688339">
                  <a:moveTo>
                    <a:pt x="481057" y="688285"/>
                  </a:moveTo>
                  <a:lnTo>
                    <a:pt x="159322" y="688285"/>
                  </a:lnTo>
                  <a:lnTo>
                    <a:pt x="151264" y="687942"/>
                  </a:lnTo>
                  <a:lnTo>
                    <a:pt x="81057" y="660931"/>
                  </a:lnTo>
                  <a:lnTo>
                    <a:pt x="45221" y="631787"/>
                  </a:lnTo>
                  <a:lnTo>
                    <a:pt x="19932" y="595308"/>
                  </a:lnTo>
                  <a:lnTo>
                    <a:pt x="4941" y="551365"/>
                  </a:lnTo>
                  <a:lnTo>
                    <a:pt x="0" y="499832"/>
                  </a:lnTo>
                  <a:lnTo>
                    <a:pt x="5188" y="452175"/>
                  </a:lnTo>
                  <a:lnTo>
                    <a:pt x="19737" y="408279"/>
                  </a:lnTo>
                  <a:lnTo>
                    <a:pt x="42005" y="367595"/>
                  </a:lnTo>
                  <a:lnTo>
                    <a:pt x="70556" y="329227"/>
                  </a:lnTo>
                  <a:lnTo>
                    <a:pt x="103805" y="292544"/>
                  </a:lnTo>
                  <a:lnTo>
                    <a:pt x="140209" y="256842"/>
                  </a:lnTo>
                  <a:lnTo>
                    <a:pt x="216298" y="185569"/>
                  </a:lnTo>
                  <a:lnTo>
                    <a:pt x="207276" y="160618"/>
                  </a:lnTo>
                  <a:lnTo>
                    <a:pt x="149067" y="19627"/>
                  </a:lnTo>
                  <a:lnTo>
                    <a:pt x="150470" y="11797"/>
                  </a:lnTo>
                  <a:lnTo>
                    <a:pt x="155499" y="6416"/>
                  </a:lnTo>
                  <a:lnTo>
                    <a:pt x="160858" y="1149"/>
                  </a:lnTo>
                  <a:lnTo>
                    <a:pt x="169022" y="0"/>
                  </a:lnTo>
                  <a:lnTo>
                    <a:pt x="175624" y="3590"/>
                  </a:lnTo>
                  <a:lnTo>
                    <a:pt x="212494" y="22012"/>
                  </a:lnTo>
                  <a:lnTo>
                    <a:pt x="170341" y="22012"/>
                  </a:lnTo>
                  <a:lnTo>
                    <a:pt x="224849" y="153814"/>
                  </a:lnTo>
                  <a:lnTo>
                    <a:pt x="232919" y="176156"/>
                  </a:lnTo>
                  <a:lnTo>
                    <a:pt x="426869" y="176156"/>
                  </a:lnTo>
                  <a:lnTo>
                    <a:pt x="423404" y="185116"/>
                  </a:lnTo>
                  <a:lnTo>
                    <a:pt x="433905" y="195001"/>
                  </a:lnTo>
                  <a:lnTo>
                    <a:pt x="233663" y="195001"/>
                  </a:lnTo>
                  <a:lnTo>
                    <a:pt x="218208" y="209835"/>
                  </a:lnTo>
                  <a:lnTo>
                    <a:pt x="206930" y="220452"/>
                  </a:lnTo>
                  <a:lnTo>
                    <a:pt x="148471" y="274977"/>
                  </a:lnTo>
                  <a:lnTo>
                    <a:pt x="114474" y="308612"/>
                  </a:lnTo>
                  <a:lnTo>
                    <a:pt x="83550" y="343083"/>
                  </a:lnTo>
                  <a:lnTo>
                    <a:pt x="57204" y="378830"/>
                  </a:lnTo>
                  <a:lnTo>
                    <a:pt x="36771" y="416445"/>
                  </a:lnTo>
                  <a:lnTo>
                    <a:pt x="23539" y="456576"/>
                  </a:lnTo>
                  <a:lnTo>
                    <a:pt x="18834" y="499832"/>
                  </a:lnTo>
                  <a:lnTo>
                    <a:pt x="23248" y="546928"/>
                  </a:lnTo>
                  <a:lnTo>
                    <a:pt x="36660" y="586616"/>
                  </a:lnTo>
                  <a:lnTo>
                    <a:pt x="59330" y="619266"/>
                  </a:lnTo>
                  <a:lnTo>
                    <a:pt x="91512" y="645239"/>
                  </a:lnTo>
                  <a:lnTo>
                    <a:pt x="133331" y="664846"/>
                  </a:lnTo>
                  <a:lnTo>
                    <a:pt x="159322" y="669430"/>
                  </a:lnTo>
                  <a:lnTo>
                    <a:pt x="541255" y="669430"/>
                  </a:lnTo>
                  <a:lnTo>
                    <a:pt x="512690" y="682867"/>
                  </a:lnTo>
                  <a:lnTo>
                    <a:pt x="504976" y="685224"/>
                  </a:lnTo>
                  <a:lnTo>
                    <a:pt x="497103" y="686918"/>
                  </a:lnTo>
                  <a:lnTo>
                    <a:pt x="489116" y="687942"/>
                  </a:lnTo>
                  <a:lnTo>
                    <a:pt x="481057" y="688285"/>
                  </a:lnTo>
                  <a:close/>
                </a:path>
                <a:path w="640715" h="688339">
                  <a:moveTo>
                    <a:pt x="437452" y="38123"/>
                  </a:moveTo>
                  <a:lnTo>
                    <a:pt x="395416" y="38123"/>
                  </a:lnTo>
                  <a:lnTo>
                    <a:pt x="462935" y="4350"/>
                  </a:lnTo>
                  <a:lnTo>
                    <a:pt x="464529" y="3590"/>
                  </a:lnTo>
                  <a:lnTo>
                    <a:pt x="470232" y="1763"/>
                  </a:lnTo>
                  <a:lnTo>
                    <a:pt x="475166" y="1988"/>
                  </a:lnTo>
                  <a:lnTo>
                    <a:pt x="476134" y="1988"/>
                  </a:lnTo>
                  <a:lnTo>
                    <a:pt x="481821" y="4350"/>
                  </a:lnTo>
                  <a:lnTo>
                    <a:pt x="486369" y="8574"/>
                  </a:lnTo>
                  <a:lnTo>
                    <a:pt x="490013" y="13822"/>
                  </a:lnTo>
                  <a:lnTo>
                    <a:pt x="490628" y="19627"/>
                  </a:lnTo>
                  <a:lnTo>
                    <a:pt x="490729" y="20579"/>
                  </a:lnTo>
                  <a:lnTo>
                    <a:pt x="490127" y="22012"/>
                  </a:lnTo>
                  <a:lnTo>
                    <a:pt x="469669" y="22012"/>
                  </a:lnTo>
                  <a:lnTo>
                    <a:pt x="437452" y="38123"/>
                  </a:lnTo>
                  <a:close/>
                </a:path>
                <a:path w="640715" h="688339">
                  <a:moveTo>
                    <a:pt x="286783" y="38123"/>
                  </a:moveTo>
                  <a:lnTo>
                    <a:pt x="244738" y="38123"/>
                  </a:lnTo>
                  <a:lnTo>
                    <a:pt x="316950" y="1988"/>
                  </a:lnTo>
                  <a:lnTo>
                    <a:pt x="323194" y="1988"/>
                  </a:lnTo>
                  <a:lnTo>
                    <a:pt x="362196" y="21502"/>
                  </a:lnTo>
                  <a:lnTo>
                    <a:pt x="319983" y="21502"/>
                  </a:lnTo>
                  <a:lnTo>
                    <a:pt x="286783" y="38123"/>
                  </a:lnTo>
                  <a:close/>
                </a:path>
                <a:path w="640715" h="688339">
                  <a:moveTo>
                    <a:pt x="395322" y="59192"/>
                  </a:moveTo>
                  <a:lnTo>
                    <a:pt x="319983" y="21502"/>
                  </a:lnTo>
                  <a:lnTo>
                    <a:pt x="362196" y="21502"/>
                  </a:lnTo>
                  <a:lnTo>
                    <a:pt x="395416" y="38123"/>
                  </a:lnTo>
                  <a:lnTo>
                    <a:pt x="437452" y="38123"/>
                  </a:lnTo>
                  <a:lnTo>
                    <a:pt x="395322" y="59192"/>
                  </a:lnTo>
                  <a:close/>
                </a:path>
                <a:path w="640715" h="688339">
                  <a:moveTo>
                    <a:pt x="244700" y="59192"/>
                  </a:moveTo>
                  <a:lnTo>
                    <a:pt x="170268" y="22012"/>
                  </a:lnTo>
                  <a:lnTo>
                    <a:pt x="212494" y="22012"/>
                  </a:lnTo>
                  <a:lnTo>
                    <a:pt x="244738" y="38123"/>
                  </a:lnTo>
                  <a:lnTo>
                    <a:pt x="286783" y="38123"/>
                  </a:lnTo>
                  <a:lnTo>
                    <a:pt x="244700" y="59192"/>
                  </a:lnTo>
                  <a:close/>
                </a:path>
                <a:path w="640715" h="688339">
                  <a:moveTo>
                    <a:pt x="426869" y="176156"/>
                  </a:moveTo>
                  <a:lnTo>
                    <a:pt x="406670" y="176156"/>
                  </a:lnTo>
                  <a:lnTo>
                    <a:pt x="415309" y="153814"/>
                  </a:lnTo>
                  <a:lnTo>
                    <a:pt x="469557" y="22284"/>
                  </a:lnTo>
                  <a:lnTo>
                    <a:pt x="469669" y="22012"/>
                  </a:lnTo>
                  <a:lnTo>
                    <a:pt x="490127" y="22012"/>
                  </a:lnTo>
                  <a:lnTo>
                    <a:pt x="488272" y="26430"/>
                  </a:lnTo>
                  <a:lnTo>
                    <a:pt x="432878" y="160618"/>
                  </a:lnTo>
                  <a:lnTo>
                    <a:pt x="426869" y="176156"/>
                  </a:lnTo>
                  <a:close/>
                </a:path>
                <a:path w="640715" h="688339">
                  <a:moveTo>
                    <a:pt x="541255" y="669430"/>
                  </a:moveTo>
                  <a:lnTo>
                    <a:pt x="481010" y="669430"/>
                  </a:lnTo>
                  <a:lnTo>
                    <a:pt x="487603" y="669129"/>
                  </a:lnTo>
                  <a:lnTo>
                    <a:pt x="494136" y="668271"/>
                  </a:lnTo>
                  <a:lnTo>
                    <a:pt x="548878" y="645239"/>
                  </a:lnTo>
                  <a:lnTo>
                    <a:pt x="581052" y="619266"/>
                  </a:lnTo>
                  <a:lnTo>
                    <a:pt x="603719" y="586616"/>
                  </a:lnTo>
                  <a:lnTo>
                    <a:pt x="617132" y="546928"/>
                  </a:lnTo>
                  <a:lnTo>
                    <a:pt x="621546" y="499832"/>
                  </a:lnTo>
                  <a:lnTo>
                    <a:pt x="616820" y="456576"/>
                  </a:lnTo>
                  <a:lnTo>
                    <a:pt x="603550" y="416445"/>
                  </a:lnTo>
                  <a:lnTo>
                    <a:pt x="583077" y="378830"/>
                  </a:lnTo>
                  <a:lnTo>
                    <a:pt x="556705" y="343083"/>
                  </a:lnTo>
                  <a:lnTo>
                    <a:pt x="525769" y="308612"/>
                  </a:lnTo>
                  <a:lnTo>
                    <a:pt x="491600" y="274816"/>
                  </a:lnTo>
                  <a:lnTo>
                    <a:pt x="432911" y="220109"/>
                  </a:lnTo>
                  <a:lnTo>
                    <a:pt x="421569" y="209435"/>
                  </a:lnTo>
                  <a:lnTo>
                    <a:pt x="406509" y="195001"/>
                  </a:lnTo>
                  <a:lnTo>
                    <a:pt x="433905" y="195001"/>
                  </a:lnTo>
                  <a:lnTo>
                    <a:pt x="499599" y="256460"/>
                  </a:lnTo>
                  <a:lnTo>
                    <a:pt x="536111" y="292235"/>
                  </a:lnTo>
                  <a:lnTo>
                    <a:pt x="569485" y="329001"/>
                  </a:lnTo>
                  <a:lnTo>
                    <a:pt x="598160" y="367452"/>
                  </a:lnTo>
                  <a:lnTo>
                    <a:pt x="620575" y="408279"/>
                  </a:lnTo>
                  <a:lnTo>
                    <a:pt x="635169" y="452175"/>
                  </a:lnTo>
                  <a:lnTo>
                    <a:pt x="640380" y="499832"/>
                  </a:lnTo>
                  <a:lnTo>
                    <a:pt x="635439" y="551365"/>
                  </a:lnTo>
                  <a:lnTo>
                    <a:pt x="620448" y="595308"/>
                  </a:lnTo>
                  <a:lnTo>
                    <a:pt x="595159" y="631787"/>
                  </a:lnTo>
                  <a:lnTo>
                    <a:pt x="559323" y="660931"/>
                  </a:lnTo>
                  <a:lnTo>
                    <a:pt x="541255" y="66943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82925" y="3892154"/>
              <a:ext cx="640715" cy="688340"/>
            </a:xfrm>
            <a:custGeom>
              <a:avLst/>
              <a:gdLst/>
              <a:ahLst/>
              <a:cxnLst/>
              <a:rect l="l" t="t" r="r" b="b"/>
              <a:pathLst>
                <a:path w="640715" h="688339">
                  <a:moveTo>
                    <a:pt x="423404" y="185116"/>
                  </a:moveTo>
                  <a:lnTo>
                    <a:pt x="432878" y="160618"/>
                  </a:lnTo>
                  <a:lnTo>
                    <a:pt x="488252" y="26477"/>
                  </a:lnTo>
                  <a:lnTo>
                    <a:pt x="490729" y="20579"/>
                  </a:lnTo>
                  <a:lnTo>
                    <a:pt x="490013" y="13822"/>
                  </a:lnTo>
                  <a:lnTo>
                    <a:pt x="486369" y="8574"/>
                  </a:lnTo>
                  <a:lnTo>
                    <a:pt x="481821" y="4350"/>
                  </a:lnTo>
                  <a:lnTo>
                    <a:pt x="476253" y="2037"/>
                  </a:lnTo>
                  <a:lnTo>
                    <a:pt x="470232" y="1763"/>
                  </a:lnTo>
                  <a:lnTo>
                    <a:pt x="464323" y="3655"/>
                  </a:lnTo>
                  <a:lnTo>
                    <a:pt x="395416" y="38123"/>
                  </a:lnTo>
                  <a:lnTo>
                    <a:pt x="328496" y="4645"/>
                  </a:lnTo>
                  <a:lnTo>
                    <a:pt x="323194" y="1988"/>
                  </a:lnTo>
                  <a:lnTo>
                    <a:pt x="316950" y="1988"/>
                  </a:lnTo>
                  <a:lnTo>
                    <a:pt x="311648" y="4645"/>
                  </a:lnTo>
                  <a:lnTo>
                    <a:pt x="244738" y="38123"/>
                  </a:lnTo>
                  <a:lnTo>
                    <a:pt x="175624" y="3590"/>
                  </a:lnTo>
                  <a:lnTo>
                    <a:pt x="169022" y="0"/>
                  </a:lnTo>
                  <a:lnTo>
                    <a:pt x="160858" y="1149"/>
                  </a:lnTo>
                  <a:lnTo>
                    <a:pt x="155499" y="6416"/>
                  </a:lnTo>
                  <a:lnTo>
                    <a:pt x="150470" y="11797"/>
                  </a:lnTo>
                  <a:lnTo>
                    <a:pt x="149067" y="19627"/>
                  </a:lnTo>
                  <a:lnTo>
                    <a:pt x="151892" y="26430"/>
                  </a:lnTo>
                  <a:lnTo>
                    <a:pt x="207276" y="160618"/>
                  </a:lnTo>
                  <a:lnTo>
                    <a:pt x="216298" y="185569"/>
                  </a:lnTo>
                  <a:lnTo>
                    <a:pt x="178221" y="221418"/>
                  </a:lnTo>
                  <a:lnTo>
                    <a:pt x="140209" y="256842"/>
                  </a:lnTo>
                  <a:lnTo>
                    <a:pt x="103805" y="292544"/>
                  </a:lnTo>
                  <a:lnTo>
                    <a:pt x="70556" y="329227"/>
                  </a:lnTo>
                  <a:lnTo>
                    <a:pt x="42005" y="367595"/>
                  </a:lnTo>
                  <a:lnTo>
                    <a:pt x="19699" y="408349"/>
                  </a:lnTo>
                  <a:lnTo>
                    <a:pt x="5182" y="452194"/>
                  </a:lnTo>
                  <a:lnTo>
                    <a:pt x="0" y="499832"/>
                  </a:lnTo>
                  <a:lnTo>
                    <a:pt x="4941" y="551365"/>
                  </a:lnTo>
                  <a:lnTo>
                    <a:pt x="19932" y="595308"/>
                  </a:lnTo>
                  <a:lnTo>
                    <a:pt x="45221" y="631787"/>
                  </a:lnTo>
                  <a:lnTo>
                    <a:pt x="81057" y="660931"/>
                  </a:lnTo>
                  <a:lnTo>
                    <a:pt x="127690" y="682867"/>
                  </a:lnTo>
                  <a:lnTo>
                    <a:pt x="159322" y="688285"/>
                  </a:lnTo>
                  <a:lnTo>
                    <a:pt x="481057" y="688285"/>
                  </a:lnTo>
                  <a:lnTo>
                    <a:pt x="559323" y="660931"/>
                  </a:lnTo>
                  <a:lnTo>
                    <a:pt x="595159" y="631787"/>
                  </a:lnTo>
                  <a:lnTo>
                    <a:pt x="620448" y="595308"/>
                  </a:lnTo>
                  <a:lnTo>
                    <a:pt x="635439" y="551365"/>
                  </a:lnTo>
                  <a:lnTo>
                    <a:pt x="640380" y="499832"/>
                  </a:lnTo>
                  <a:lnTo>
                    <a:pt x="635169" y="452175"/>
                  </a:lnTo>
                  <a:lnTo>
                    <a:pt x="620575" y="408279"/>
                  </a:lnTo>
                  <a:lnTo>
                    <a:pt x="598160" y="367452"/>
                  </a:lnTo>
                  <a:lnTo>
                    <a:pt x="569485" y="329001"/>
                  </a:lnTo>
                  <a:lnTo>
                    <a:pt x="536111" y="292235"/>
                  </a:lnTo>
                  <a:lnTo>
                    <a:pt x="499599" y="256460"/>
                  </a:lnTo>
                  <a:lnTo>
                    <a:pt x="461510" y="220985"/>
                  </a:lnTo>
                  <a:lnTo>
                    <a:pt x="423404" y="185116"/>
                  </a:lnTo>
                  <a:close/>
                </a:path>
                <a:path w="640715" h="688339">
                  <a:moveTo>
                    <a:pt x="170454" y="22284"/>
                  </a:moveTo>
                  <a:lnTo>
                    <a:pt x="170529" y="22143"/>
                  </a:lnTo>
                  <a:lnTo>
                    <a:pt x="236272" y="54981"/>
                  </a:lnTo>
                  <a:lnTo>
                    <a:pt x="244700" y="59192"/>
                  </a:lnTo>
                  <a:lnTo>
                    <a:pt x="253119" y="54981"/>
                  </a:lnTo>
                  <a:lnTo>
                    <a:pt x="319983" y="21502"/>
                  </a:lnTo>
                  <a:lnTo>
                    <a:pt x="386903" y="54981"/>
                  </a:lnTo>
                  <a:lnTo>
                    <a:pt x="395322" y="59192"/>
                  </a:lnTo>
                  <a:lnTo>
                    <a:pt x="403741" y="54981"/>
                  </a:lnTo>
                  <a:lnTo>
                    <a:pt x="469483" y="22105"/>
                  </a:lnTo>
                  <a:lnTo>
                    <a:pt x="469615" y="22143"/>
                  </a:lnTo>
                  <a:lnTo>
                    <a:pt x="415305" y="153824"/>
                  </a:lnTo>
                  <a:lnTo>
                    <a:pt x="406670" y="176156"/>
                  </a:lnTo>
                  <a:lnTo>
                    <a:pt x="232919" y="176156"/>
                  </a:lnTo>
                  <a:lnTo>
                    <a:pt x="224990" y="154210"/>
                  </a:lnTo>
                  <a:lnTo>
                    <a:pt x="224849" y="153814"/>
                  </a:lnTo>
                  <a:lnTo>
                    <a:pt x="224688" y="153428"/>
                  </a:lnTo>
                  <a:lnTo>
                    <a:pt x="170454" y="22284"/>
                  </a:lnTo>
                  <a:close/>
                </a:path>
                <a:path w="640715" h="688339">
                  <a:moveTo>
                    <a:pt x="506880" y="664907"/>
                  </a:moveTo>
                  <a:lnTo>
                    <a:pt x="500573" y="666862"/>
                  </a:lnTo>
                  <a:lnTo>
                    <a:pt x="494136" y="668271"/>
                  </a:lnTo>
                  <a:lnTo>
                    <a:pt x="487603" y="669129"/>
                  </a:lnTo>
                  <a:lnTo>
                    <a:pt x="481010" y="669430"/>
                  </a:lnTo>
                  <a:lnTo>
                    <a:pt x="159322" y="669430"/>
                  </a:lnTo>
                  <a:lnTo>
                    <a:pt x="91512" y="645239"/>
                  </a:lnTo>
                  <a:lnTo>
                    <a:pt x="59330" y="619266"/>
                  </a:lnTo>
                  <a:lnTo>
                    <a:pt x="36661" y="586620"/>
                  </a:lnTo>
                  <a:lnTo>
                    <a:pt x="23248" y="546931"/>
                  </a:lnTo>
                  <a:lnTo>
                    <a:pt x="18834" y="499832"/>
                  </a:lnTo>
                  <a:lnTo>
                    <a:pt x="23539" y="456576"/>
                  </a:lnTo>
                  <a:lnTo>
                    <a:pt x="36771" y="416445"/>
                  </a:lnTo>
                  <a:lnTo>
                    <a:pt x="57204" y="378830"/>
                  </a:lnTo>
                  <a:lnTo>
                    <a:pt x="83515" y="343121"/>
                  </a:lnTo>
                  <a:lnTo>
                    <a:pt x="114379" y="308706"/>
                  </a:lnTo>
                  <a:lnTo>
                    <a:pt x="148471" y="274977"/>
                  </a:lnTo>
                  <a:lnTo>
                    <a:pt x="184467" y="241322"/>
                  </a:lnTo>
                  <a:lnTo>
                    <a:pt x="195648" y="230959"/>
                  </a:lnTo>
                  <a:lnTo>
                    <a:pt x="206930" y="220452"/>
                  </a:lnTo>
                  <a:lnTo>
                    <a:pt x="218208" y="209835"/>
                  </a:lnTo>
                  <a:lnTo>
                    <a:pt x="229378" y="199137"/>
                  </a:lnTo>
                  <a:lnTo>
                    <a:pt x="233663" y="195001"/>
                  </a:lnTo>
                  <a:lnTo>
                    <a:pt x="406509" y="195001"/>
                  </a:lnTo>
                  <a:lnTo>
                    <a:pt x="444260" y="230671"/>
                  </a:lnTo>
                  <a:lnTo>
                    <a:pt x="455527" y="241087"/>
                  </a:lnTo>
                  <a:lnTo>
                    <a:pt x="491600" y="274816"/>
                  </a:lnTo>
                  <a:lnTo>
                    <a:pt x="525769" y="308612"/>
                  </a:lnTo>
                  <a:lnTo>
                    <a:pt x="556705" y="343083"/>
                  </a:lnTo>
                  <a:lnTo>
                    <a:pt x="583080" y="378833"/>
                  </a:lnTo>
                  <a:lnTo>
                    <a:pt x="603564" y="416471"/>
                  </a:lnTo>
                  <a:lnTo>
                    <a:pt x="616829" y="456602"/>
                  </a:lnTo>
                  <a:lnTo>
                    <a:pt x="621546" y="499832"/>
                  </a:lnTo>
                  <a:lnTo>
                    <a:pt x="617132" y="546928"/>
                  </a:lnTo>
                  <a:lnTo>
                    <a:pt x="603719" y="586616"/>
                  </a:lnTo>
                  <a:lnTo>
                    <a:pt x="581052" y="619266"/>
                  </a:lnTo>
                  <a:lnTo>
                    <a:pt x="548873" y="645243"/>
                  </a:lnTo>
                  <a:lnTo>
                    <a:pt x="506927" y="664917"/>
                  </a:lnTo>
                  <a:close/>
                </a:path>
              </a:pathLst>
            </a:custGeom>
            <a:ln w="9419">
              <a:solidFill>
                <a:srgbClr val="1A553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85369" y="4227441"/>
              <a:ext cx="235493" cy="234863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619702" y="925622"/>
            <a:ext cx="1391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JOB</a:t>
            </a:r>
            <a:r>
              <a:rPr sz="1800" b="1" spc="-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1A5531"/>
                </a:solidFill>
                <a:latin typeface="Calibri"/>
                <a:cs typeface="Calibri"/>
              </a:rPr>
              <a:t>CREATION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50" dirty="0"/>
              <a:t>8</a:t>
            </a:fld>
            <a:endParaRPr spc="-50" dirty="0"/>
          </a:p>
        </p:txBody>
      </p:sp>
      <p:sp>
        <p:nvSpPr>
          <p:cNvPr id="14" name="object 14"/>
          <p:cNvSpPr txBox="1"/>
          <p:nvPr/>
        </p:nvSpPr>
        <p:spPr>
          <a:xfrm>
            <a:off x="1266619" y="3480685"/>
            <a:ext cx="4163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INCREASED</a:t>
            </a:r>
            <a:r>
              <a:rPr sz="1800" b="1" spc="-7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ANCILLARY</a:t>
            </a:r>
            <a:r>
              <a:rPr sz="1800" b="1" spc="-7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ECONOMIC</a:t>
            </a:r>
            <a:r>
              <a:rPr sz="1800" b="1" spc="-8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ACTIVTY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80043" y="899105"/>
            <a:ext cx="33223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" marR="5080" indent="-30670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IMPROVEMENT</a:t>
            </a:r>
            <a:r>
              <a:rPr sz="18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8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APPEARANCE </a:t>
            </a: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800" b="1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COMMERCIAL</a:t>
            </a:r>
            <a:r>
              <a:rPr sz="18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PROPERTY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259722" y="3480685"/>
            <a:ext cx="1216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" dirty="0">
                <a:solidFill>
                  <a:srgbClr val="1A5531"/>
                </a:solidFill>
                <a:latin typeface="Calibri"/>
                <a:cs typeface="Calibri"/>
              </a:rPr>
              <a:t>TAX</a:t>
            </a:r>
            <a:r>
              <a:rPr sz="1800" b="1" spc="-6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BENEFIT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40579" y="2608742"/>
            <a:ext cx="3797300" cy="7848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15265" indent="-20256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15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–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20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jobs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created.</a:t>
            </a:r>
            <a:endParaRPr sz="1200">
              <a:latin typeface="Arial"/>
              <a:cs typeface="Arial"/>
            </a:endParaRPr>
          </a:p>
          <a:p>
            <a:pPr marL="215265" marR="5080" indent="-203200">
              <a:lnSpc>
                <a:spcPct val="100000"/>
              </a:lnSpc>
              <a:spcBef>
                <a:spcPts val="110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Full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suite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benefits: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Medical,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Dental,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Vision,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PTO,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401K,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Mental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Health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Programs,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FSA/HSA,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and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much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more…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30657" y="5294151"/>
            <a:ext cx="4317365" cy="113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marR="232410" indent="-2032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Destination</a:t>
            </a:r>
            <a:r>
              <a:rPr sz="1200" i="1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element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providing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trickle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down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impact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local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businesses,</a:t>
            </a:r>
            <a:r>
              <a:rPr sz="12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retailers,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and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restaurants.</a:t>
            </a:r>
            <a:endParaRPr sz="1200">
              <a:latin typeface="Arial"/>
              <a:cs typeface="Arial"/>
            </a:endParaRPr>
          </a:p>
          <a:p>
            <a:pPr marL="215265" marR="5080" indent="-2032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Keeps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Brunswick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Township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residents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spending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money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the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Township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rather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than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spending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their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money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outside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the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community,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while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also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drawing</a:t>
            </a:r>
            <a:r>
              <a:rPr sz="1200" i="1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new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activity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from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Medina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County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as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 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whole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911314" y="2622457"/>
            <a:ext cx="3796029" cy="770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5265" marR="271780" indent="-2032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Improving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building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that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has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been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occupied</a:t>
            </a:r>
            <a:r>
              <a:rPr sz="1200" i="1" spc="-5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by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07542C"/>
                </a:solidFill>
                <a:latin typeface="Arial"/>
                <a:cs typeface="Arial"/>
              </a:rPr>
              <a:t>a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convenience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store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and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bar</a:t>
            </a:r>
            <a:r>
              <a:rPr sz="1200" i="1" spc="-2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historically.</a:t>
            </a:r>
            <a:endParaRPr sz="1200">
              <a:latin typeface="Arial"/>
              <a:cs typeface="Arial"/>
            </a:endParaRPr>
          </a:p>
          <a:p>
            <a:pPr marL="215265" marR="5080" indent="-203200">
              <a:lnSpc>
                <a:spcPct val="100000"/>
              </a:lnSpc>
              <a:spcBef>
                <a:spcPts val="105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Estimated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$1.5M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capital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investment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between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interior,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exterior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and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site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work.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675842" y="4920697"/>
            <a:ext cx="3917950" cy="78486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15265" indent="-202565">
              <a:lnSpc>
                <a:spcPct val="100000"/>
              </a:lnSpc>
              <a:spcBef>
                <a:spcPts val="204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Income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tax,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increased</a:t>
            </a:r>
            <a:r>
              <a:rPr sz="1200" i="1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property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tax,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sales</a:t>
            </a:r>
            <a:r>
              <a:rPr sz="1200" i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tax.</a:t>
            </a:r>
            <a:endParaRPr sz="1200">
              <a:latin typeface="Arial"/>
              <a:cs typeface="Arial"/>
            </a:endParaRPr>
          </a:p>
          <a:p>
            <a:pPr marL="215265" marR="5080" indent="-203200">
              <a:lnSpc>
                <a:spcPct val="100000"/>
              </a:lnSpc>
              <a:spcBef>
                <a:spcPts val="110"/>
              </a:spcBef>
              <a:buFont typeface="Symbol"/>
              <a:buChar char=""/>
              <a:tabLst>
                <a:tab pos="215265" algn="l"/>
              </a:tabLst>
            </a:pP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Current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law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provides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36%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recreational</a:t>
            </a:r>
            <a:r>
              <a:rPr sz="1200" i="1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sales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excise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tax</a:t>
            </a:r>
            <a:r>
              <a:rPr sz="1200" i="1" spc="-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be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returned</a:t>
            </a:r>
            <a:r>
              <a:rPr sz="1200" i="1" spc="-3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to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the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City</a:t>
            </a:r>
            <a:r>
              <a:rPr sz="1200" i="1" spc="-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from</a:t>
            </a:r>
            <a:r>
              <a:rPr sz="1200" i="1" spc="-1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the</a:t>
            </a:r>
            <a:r>
              <a:rPr sz="1200" i="1" spc="-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7542C"/>
                </a:solidFill>
                <a:latin typeface="Arial"/>
                <a:cs typeface="Arial"/>
              </a:rPr>
              <a:t>Host </a:t>
            </a:r>
            <a:r>
              <a:rPr sz="1200" i="1" spc="-10" dirty="0">
                <a:solidFill>
                  <a:srgbClr val="07542C"/>
                </a:solidFill>
                <a:latin typeface="Arial"/>
                <a:cs typeface="Arial"/>
              </a:rPr>
              <a:t>Community Fund.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156" y="3565095"/>
            <a:ext cx="4192230" cy="312660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007390" y="6468502"/>
            <a:ext cx="3474720" cy="175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65"/>
              </a:lnSpc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92828" y="6447504"/>
            <a:ext cx="952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D2451E"/>
                </a:solidFill>
                <a:latin typeface="Arial Narrow"/>
                <a:cs typeface="Arial Narrow"/>
              </a:rPr>
              <a:t>9</a:t>
            </a:r>
            <a:endParaRPr sz="1200">
              <a:latin typeface="Arial Narrow"/>
              <a:cs typeface="Arial Narrow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224918" y="3751479"/>
            <a:ext cx="4262231" cy="2976562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18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RISE</a:t>
            </a:r>
            <a:r>
              <a:rPr spc="-50" dirty="0"/>
              <a:t> </a:t>
            </a:r>
            <a:r>
              <a:rPr dirty="0"/>
              <a:t>–</a:t>
            </a:r>
            <a:r>
              <a:rPr spc="-55" dirty="0"/>
              <a:t> </a:t>
            </a:r>
            <a:r>
              <a:rPr dirty="0"/>
              <a:t>Best</a:t>
            </a:r>
            <a:r>
              <a:rPr spc="-65" dirty="0"/>
              <a:t> </a:t>
            </a:r>
            <a:r>
              <a:rPr dirty="0"/>
              <a:t>In</a:t>
            </a:r>
            <a:r>
              <a:rPr spc="-60" dirty="0"/>
              <a:t> </a:t>
            </a:r>
            <a:r>
              <a:rPr dirty="0"/>
              <a:t>Class</a:t>
            </a:r>
            <a:r>
              <a:rPr spc="-55" dirty="0"/>
              <a:t> </a:t>
            </a:r>
            <a:r>
              <a:rPr dirty="0"/>
              <a:t>Retail</a:t>
            </a:r>
            <a:r>
              <a:rPr spc="-60" dirty="0"/>
              <a:t> </a:t>
            </a:r>
            <a:r>
              <a:rPr spc="-10" dirty="0"/>
              <a:t>Experience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52801" y="696800"/>
            <a:ext cx="2662716" cy="272741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80632" y="701587"/>
            <a:ext cx="3773154" cy="29765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657" y="696800"/>
            <a:ext cx="3556805" cy="25961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80978" y="3777831"/>
            <a:ext cx="2406357" cy="29502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20" y="4496518"/>
            <a:ext cx="3409429" cy="2216879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818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RISE</a:t>
            </a:r>
            <a:r>
              <a:rPr spc="-50" dirty="0"/>
              <a:t> </a:t>
            </a:r>
            <a:r>
              <a:rPr dirty="0"/>
              <a:t>–</a:t>
            </a:r>
            <a:r>
              <a:rPr spc="-55" dirty="0"/>
              <a:t> </a:t>
            </a:r>
            <a:r>
              <a:rPr dirty="0"/>
              <a:t>Best</a:t>
            </a:r>
            <a:r>
              <a:rPr spc="-65" dirty="0"/>
              <a:t> </a:t>
            </a:r>
            <a:r>
              <a:rPr dirty="0"/>
              <a:t>In</a:t>
            </a:r>
            <a:r>
              <a:rPr spc="-60" dirty="0"/>
              <a:t> </a:t>
            </a:r>
            <a:r>
              <a:rPr dirty="0"/>
              <a:t>Class</a:t>
            </a:r>
            <a:r>
              <a:rPr spc="-55" dirty="0"/>
              <a:t> </a:t>
            </a:r>
            <a:r>
              <a:rPr dirty="0"/>
              <a:t>Retail</a:t>
            </a:r>
            <a:r>
              <a:rPr spc="-60" dirty="0"/>
              <a:t> </a:t>
            </a:r>
            <a:r>
              <a:rPr spc="-10" dirty="0"/>
              <a:t>Experience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49133" y="3621290"/>
            <a:ext cx="2837965" cy="309211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55469" y="728916"/>
            <a:ext cx="3119090" cy="360967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76987" y="784442"/>
            <a:ext cx="4627992" cy="273839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64915" y="4405731"/>
            <a:ext cx="4862175" cy="230767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3143" y="731266"/>
            <a:ext cx="3341403" cy="362066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2845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100"/>
              </a:spcBef>
            </a:pPr>
            <a:r>
              <a:rPr sz="2900" dirty="0"/>
              <a:t>Similar</a:t>
            </a:r>
            <a:r>
              <a:rPr sz="2900" spc="-35" dirty="0"/>
              <a:t> </a:t>
            </a:r>
            <a:r>
              <a:rPr sz="2900" dirty="0"/>
              <a:t>Elevated</a:t>
            </a:r>
            <a:r>
              <a:rPr sz="2900" spc="-30" dirty="0"/>
              <a:t> </a:t>
            </a:r>
            <a:r>
              <a:rPr sz="2900" dirty="0"/>
              <a:t>Retail</a:t>
            </a:r>
            <a:r>
              <a:rPr sz="2900" spc="-45" dirty="0"/>
              <a:t> </a:t>
            </a:r>
            <a:r>
              <a:rPr sz="2900" dirty="0"/>
              <a:t>Experience</a:t>
            </a:r>
            <a:r>
              <a:rPr sz="2900" spc="-15" dirty="0"/>
              <a:t> </a:t>
            </a:r>
            <a:r>
              <a:rPr sz="2900" spc="-10" dirty="0"/>
              <a:t>Customers</a:t>
            </a:r>
            <a:r>
              <a:rPr sz="2900" spc="-140" dirty="0"/>
              <a:t> </a:t>
            </a:r>
            <a:r>
              <a:rPr sz="2900" dirty="0"/>
              <a:t>Are</a:t>
            </a:r>
            <a:r>
              <a:rPr sz="2900" spc="-130" dirty="0"/>
              <a:t> </a:t>
            </a:r>
            <a:r>
              <a:rPr sz="2900" dirty="0"/>
              <a:t>Accustomed</a:t>
            </a:r>
            <a:r>
              <a:rPr sz="2900" spc="-35" dirty="0"/>
              <a:t> </a:t>
            </a:r>
            <a:r>
              <a:rPr sz="2900" spc="-25" dirty="0"/>
              <a:t>To</a:t>
            </a:r>
            <a:endParaRPr sz="29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521" y="724277"/>
            <a:ext cx="4708444" cy="20967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50120" y="724280"/>
            <a:ext cx="5400226" cy="21024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889206" y="2838832"/>
            <a:ext cx="8244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*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Familiar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online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shopping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experience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to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browse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menu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offerings,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build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cart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schedule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pickup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(or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delivery</a:t>
            </a:r>
            <a:r>
              <a:rPr sz="12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available</a:t>
            </a:r>
            <a:r>
              <a:rPr sz="12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markets).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60129" y="3573856"/>
            <a:ext cx="2322202" cy="232221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7771" y="3573856"/>
            <a:ext cx="1555685" cy="23222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86502" y="5913850"/>
            <a:ext cx="35166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A5531"/>
                </a:solidFill>
                <a:latin typeface="Calibri"/>
                <a:cs typeface="Calibri"/>
              </a:rPr>
              <a:t>*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Curbside</a:t>
            </a:r>
            <a:r>
              <a:rPr sz="12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pickup,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like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local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grocery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stores,</a:t>
            </a:r>
            <a:r>
              <a:rPr sz="1200" b="1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is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available.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9" name="object 9" descr="McDonald's rolls out self-serve cash kiosks that could make cashiers  obsolete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384361" y="3573792"/>
            <a:ext cx="3484384" cy="232220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22809" y="3343198"/>
            <a:ext cx="1780592" cy="255280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401542" y="5917961"/>
            <a:ext cx="5082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1A5531"/>
                </a:solidFill>
                <a:latin typeface="Calibri"/>
                <a:cs typeface="Calibri"/>
              </a:rPr>
              <a:t>*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Shoppers</a:t>
            </a:r>
            <a:r>
              <a:rPr sz="1200" b="1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have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multiple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means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purchasing</a:t>
            </a:r>
            <a:r>
              <a:rPr sz="1200" b="1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200" b="1" spc="-2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store</a:t>
            </a:r>
            <a:r>
              <a:rPr sz="1200" b="1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including</a:t>
            </a:r>
            <a:r>
              <a:rPr sz="1200" b="1" spc="-1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1A5531"/>
                </a:solidFill>
                <a:latin typeface="Calibri"/>
                <a:cs typeface="Calibri"/>
              </a:rPr>
              <a:t>kiosk</a:t>
            </a:r>
            <a:r>
              <a:rPr sz="1200" b="1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1A5531"/>
                </a:solidFill>
                <a:latin typeface="Calibri"/>
                <a:cs typeface="Calibri"/>
              </a:rPr>
              <a:t>ordering.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Our</a:t>
            </a:r>
            <a:r>
              <a:rPr sz="3200" spc="-50" dirty="0"/>
              <a:t> </a:t>
            </a:r>
            <a:r>
              <a:rPr sz="3200" dirty="0"/>
              <a:t>Success</a:t>
            </a:r>
            <a:r>
              <a:rPr sz="3200" spc="-55" dirty="0"/>
              <a:t> </a:t>
            </a:r>
            <a:r>
              <a:rPr sz="3200" dirty="0"/>
              <a:t>Is</a:t>
            </a:r>
            <a:r>
              <a:rPr sz="3200" spc="-45" dirty="0"/>
              <a:t> </a:t>
            </a:r>
            <a:r>
              <a:rPr sz="3200" dirty="0"/>
              <a:t>Driven</a:t>
            </a:r>
            <a:r>
              <a:rPr sz="3200" spc="-55" dirty="0"/>
              <a:t> </a:t>
            </a:r>
            <a:r>
              <a:rPr sz="3200" dirty="0"/>
              <a:t>By</a:t>
            </a:r>
            <a:r>
              <a:rPr sz="3200" spc="-30" dirty="0"/>
              <a:t> </a:t>
            </a:r>
            <a:r>
              <a:rPr sz="3200" dirty="0"/>
              <a:t>Our</a:t>
            </a:r>
            <a:r>
              <a:rPr sz="3200" spc="-145" dirty="0"/>
              <a:t> </a:t>
            </a:r>
            <a:r>
              <a:rPr sz="3200" dirty="0"/>
              <a:t>Accomplished</a:t>
            </a:r>
            <a:r>
              <a:rPr sz="3200" spc="-75" dirty="0"/>
              <a:t> </a:t>
            </a:r>
            <a:r>
              <a:rPr sz="3200" dirty="0"/>
              <a:t>Retail</a:t>
            </a:r>
            <a:r>
              <a:rPr sz="3200" spc="-60" dirty="0"/>
              <a:t> </a:t>
            </a:r>
            <a:r>
              <a:rPr sz="3200" spc="-10" dirty="0"/>
              <a:t>Leadership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164367" y="865173"/>
            <a:ext cx="986282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Our</a:t>
            </a:r>
            <a:r>
              <a:rPr sz="1800" spc="-6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Retail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Leadership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1A5531"/>
                </a:solidFill>
                <a:latin typeface="Calibri"/>
                <a:cs typeface="Calibri"/>
              </a:rPr>
              <a:t>Team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brings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over</a:t>
            </a:r>
            <a:r>
              <a:rPr sz="1800" spc="-6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120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years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+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combined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experience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leading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teams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Calibri"/>
                <a:cs typeface="Calibri"/>
              </a:rPr>
              <a:t>operations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in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traditional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retail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settings.</a:t>
            </a:r>
            <a:r>
              <a:rPr sz="1800" spc="30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wealth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retail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knowledge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combined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with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10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years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8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Calibri"/>
                <a:cs typeface="Calibri"/>
              </a:rPr>
              <a:t>regulated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dispensary</a:t>
            </a:r>
            <a:r>
              <a:rPr sz="1800" spc="-5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Calibri"/>
                <a:cs typeface="Calibri"/>
              </a:rPr>
              <a:t>operations</a:t>
            </a:r>
            <a:r>
              <a:rPr sz="18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provides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valuable</a:t>
            </a:r>
            <a:r>
              <a:rPr sz="18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Calibri"/>
                <a:cs typeface="Calibri"/>
              </a:rPr>
              <a:t>perspective</a:t>
            </a:r>
            <a:r>
              <a:rPr sz="1800" spc="-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for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our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business</a:t>
            </a:r>
            <a:r>
              <a:rPr sz="18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our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1A5531"/>
                </a:solidFill>
                <a:latin typeface="Calibri"/>
                <a:cs typeface="Calibri"/>
              </a:rPr>
              <a:t>host</a:t>
            </a:r>
            <a:r>
              <a:rPr sz="18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Calibri"/>
                <a:cs typeface="Calibri"/>
              </a:rPr>
              <a:t>communities.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19994" y="1965820"/>
            <a:ext cx="3847197" cy="923323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249172" y="1908086"/>
            <a:ext cx="7407275" cy="4085590"/>
            <a:chOff x="4249172" y="1908086"/>
            <a:chExt cx="7407275" cy="408559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49172" y="3265957"/>
              <a:ext cx="3388849" cy="923324"/>
            </a:xfrm>
            <a:prstGeom prst="rect">
              <a:avLst/>
            </a:prstGeom>
          </p:spPr>
        </p:pic>
        <p:pic>
          <p:nvPicPr>
            <p:cNvPr id="7" name="object 7" descr="Starbucks - Wikipedia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5755" y="1908086"/>
              <a:ext cx="1855542" cy="1878583"/>
            </a:xfrm>
            <a:prstGeom prst="rect">
              <a:avLst/>
            </a:prstGeom>
          </p:spPr>
        </p:pic>
        <p:pic>
          <p:nvPicPr>
            <p:cNvPr id="8" name="object 8" descr="Staples Logo and symbol, meaning, history, PNG, brand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68285" y="3749941"/>
              <a:ext cx="3987926" cy="2243193"/>
            </a:xfrm>
            <a:prstGeom prst="rect">
              <a:avLst/>
            </a:prstGeom>
          </p:spPr>
        </p:pic>
      </p:grpSp>
      <p:pic>
        <p:nvPicPr>
          <p:cNvPr id="9" name="object 9" descr="Dick's Sporting Goods Logo, symbol, meaning, history, PNG, brand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448" y="4039577"/>
            <a:ext cx="3221399" cy="1812036"/>
          </a:xfrm>
          <a:prstGeom prst="rect">
            <a:avLst/>
          </a:prstGeom>
        </p:spPr>
      </p:pic>
      <p:pic>
        <p:nvPicPr>
          <p:cNvPr id="10" name="object 10" descr="Victoria's Secret Logo and symbol, meaning, history, PNG, brand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01678" y="1997278"/>
            <a:ext cx="2713059" cy="1526095"/>
          </a:xfrm>
          <a:prstGeom prst="rect">
            <a:avLst/>
          </a:prstGeom>
        </p:spPr>
      </p:pic>
      <p:pic>
        <p:nvPicPr>
          <p:cNvPr id="11" name="object 11" descr="Aldi Logo and symbol, meaning, history, PNG, brand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136425" y="4533269"/>
            <a:ext cx="1608257" cy="195060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Public</a:t>
            </a:r>
            <a:r>
              <a:rPr spc="-45" dirty="0"/>
              <a:t> </a:t>
            </a:r>
            <a:r>
              <a:rPr dirty="0"/>
              <a:t>Sentiment</a:t>
            </a:r>
            <a:r>
              <a:rPr spc="-40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RISE</a:t>
            </a:r>
            <a:r>
              <a:rPr spc="-15" dirty="0"/>
              <a:t> </a:t>
            </a:r>
            <a:r>
              <a:rPr dirty="0"/>
              <a:t>in</a:t>
            </a:r>
            <a:r>
              <a:rPr spc="-40" dirty="0"/>
              <a:t> </a:t>
            </a:r>
            <a:r>
              <a:rPr dirty="0"/>
              <a:t>Ohio</a:t>
            </a:r>
            <a:r>
              <a:rPr spc="-1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Google</a:t>
            </a:r>
            <a:r>
              <a:rPr spc="-40" dirty="0"/>
              <a:t> </a:t>
            </a:r>
            <a:r>
              <a:rPr spc="-10" dirty="0"/>
              <a:t>Reviews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815" y="3387583"/>
            <a:ext cx="5056040" cy="108253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5961" y="4677096"/>
            <a:ext cx="5593475" cy="127875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43778" y="1092201"/>
            <a:ext cx="6019788" cy="116204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60236" y="2706687"/>
            <a:ext cx="6076949" cy="1333499"/>
          </a:xfrm>
          <a:prstGeom prst="rect">
            <a:avLst/>
          </a:prstGeom>
        </p:spPr>
      </p:pic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6482937" y="5013427"/>
          <a:ext cx="5029200" cy="723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7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5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71450">
                <a:tc gridSpan="3">
                  <a:txBody>
                    <a:bodyPr/>
                    <a:lstStyle/>
                    <a:p>
                      <a:pPr marL="577850">
                        <a:lnSpc>
                          <a:spcPts val="1140"/>
                        </a:lnSpc>
                      </a:pPr>
                      <a:r>
                        <a:rPr sz="1200" b="1" spc="-2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Top </a:t>
                      </a:r>
                      <a:r>
                        <a:rPr sz="1200" b="1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b="1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Age</a:t>
                      </a:r>
                      <a:r>
                        <a:rPr sz="1200" b="1" spc="-3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Groups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49554">
                        <a:lnSpc>
                          <a:spcPts val="1140"/>
                        </a:lnSpc>
                      </a:pPr>
                      <a:r>
                        <a:rPr sz="1200" b="1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Gender</a:t>
                      </a:r>
                      <a:r>
                        <a:rPr sz="1200" b="1" spc="-3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Breakdown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975" algn="ctr">
                        <a:lnSpc>
                          <a:spcPts val="1140"/>
                        </a:lnSpc>
                      </a:pPr>
                      <a:r>
                        <a:rPr sz="1200" b="1" spc="-2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Top </a:t>
                      </a:r>
                      <a:r>
                        <a:rPr sz="1200" b="1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b="1" spc="-3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Segments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31750">
                        <a:lnSpc>
                          <a:spcPts val="1290"/>
                        </a:lnSpc>
                      </a:pPr>
                      <a:r>
                        <a:rPr sz="1200" b="1" spc="-5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1290"/>
                        </a:lnSpc>
                      </a:pP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129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1290"/>
                        </a:lnSpc>
                      </a:pPr>
                      <a:r>
                        <a:rPr sz="1200" spc="-2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29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43%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ts val="1290"/>
                        </a:lnSpc>
                      </a:pPr>
                      <a:r>
                        <a:rPr sz="120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Male</a:t>
                      </a:r>
                      <a:r>
                        <a:rPr sz="1200" spc="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865">
                <a:tc>
                  <a:txBody>
                    <a:bodyPr/>
                    <a:lstStyle/>
                    <a:p>
                      <a:pPr marL="31750">
                        <a:lnSpc>
                          <a:spcPts val="1290"/>
                        </a:lnSpc>
                      </a:pPr>
                      <a:r>
                        <a:rPr sz="1200" b="1" spc="-5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1290"/>
                        </a:lnSpc>
                      </a:pP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129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25%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1290"/>
                        </a:lnSpc>
                      </a:pP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Female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29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27%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0340" algn="ctr">
                        <a:lnSpc>
                          <a:spcPts val="1290"/>
                        </a:lnSpc>
                      </a:pPr>
                      <a:r>
                        <a:rPr sz="120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Male</a:t>
                      </a:r>
                      <a:r>
                        <a:rPr sz="1200" spc="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marL="31750">
                        <a:lnSpc>
                          <a:spcPts val="1250"/>
                        </a:lnSpc>
                      </a:pPr>
                      <a:r>
                        <a:rPr sz="1200" b="1" spc="-5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5895">
                        <a:lnSpc>
                          <a:spcPts val="1250"/>
                        </a:lnSpc>
                      </a:pP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50-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59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33350" algn="r">
                        <a:lnSpc>
                          <a:spcPts val="125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14%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0970">
                        <a:lnSpc>
                          <a:spcPts val="1250"/>
                        </a:lnSpc>
                      </a:pP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Other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05104" algn="r">
                        <a:lnSpc>
                          <a:spcPts val="1250"/>
                        </a:lnSpc>
                      </a:pP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30%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245" algn="ctr">
                        <a:lnSpc>
                          <a:spcPts val="1250"/>
                        </a:lnSpc>
                      </a:pPr>
                      <a:r>
                        <a:rPr sz="120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Female</a:t>
                      </a:r>
                      <a:r>
                        <a:rPr sz="1200" spc="-3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30-</a:t>
                      </a:r>
                      <a:r>
                        <a:rPr sz="1200" spc="-2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7236929" y="4416425"/>
            <a:ext cx="3205480" cy="369570"/>
          </a:xfrm>
          <a:prstGeom prst="rect">
            <a:avLst/>
          </a:prstGeom>
          <a:solidFill>
            <a:srgbClr val="074621"/>
          </a:solidFill>
        </p:spPr>
        <p:txBody>
          <a:bodyPr vert="horz" wrap="square" lIns="0" tIns="30480" rIns="0" bIns="0" rtlCol="0">
            <a:spAutoFit/>
          </a:bodyPr>
          <a:lstStyle/>
          <a:p>
            <a:pPr marL="219710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WHO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ARE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OUR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 CUSTOMERS?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9629" y="628626"/>
            <a:ext cx="4106955" cy="248223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73" y="6248122"/>
            <a:ext cx="251228" cy="266974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08552C"/>
                </a:solidFill>
              </a:rPr>
              <a:t>Proactive</a:t>
            </a:r>
            <a:r>
              <a:rPr spc="-120" dirty="0">
                <a:solidFill>
                  <a:srgbClr val="08552C"/>
                </a:solidFill>
              </a:rPr>
              <a:t> </a:t>
            </a:r>
            <a:r>
              <a:rPr dirty="0">
                <a:solidFill>
                  <a:srgbClr val="08552C"/>
                </a:solidFill>
              </a:rPr>
              <a:t>Safety</a:t>
            </a:r>
            <a:r>
              <a:rPr spc="-120" dirty="0">
                <a:solidFill>
                  <a:srgbClr val="08552C"/>
                </a:solidFill>
              </a:rPr>
              <a:t> </a:t>
            </a:r>
            <a:r>
              <a:rPr dirty="0">
                <a:solidFill>
                  <a:srgbClr val="08552C"/>
                </a:solidFill>
              </a:rPr>
              <a:t>+</a:t>
            </a:r>
            <a:r>
              <a:rPr spc="-110" dirty="0">
                <a:solidFill>
                  <a:srgbClr val="08552C"/>
                </a:solidFill>
              </a:rPr>
              <a:t> </a:t>
            </a:r>
            <a:r>
              <a:rPr dirty="0">
                <a:solidFill>
                  <a:srgbClr val="08552C"/>
                </a:solidFill>
              </a:rPr>
              <a:t>Security</a:t>
            </a:r>
            <a:r>
              <a:rPr spc="-120" dirty="0">
                <a:solidFill>
                  <a:srgbClr val="08552C"/>
                </a:solidFill>
              </a:rPr>
              <a:t> </a:t>
            </a:r>
            <a:r>
              <a:rPr spc="-10" dirty="0">
                <a:solidFill>
                  <a:srgbClr val="08552C"/>
                </a:solidFill>
              </a:rPr>
              <a:t>Protocols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03589" y="1466886"/>
            <a:ext cx="21951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21+</a:t>
            </a:r>
            <a:r>
              <a:rPr sz="1800" b="1" spc="-10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Age</a:t>
            </a:r>
            <a:r>
              <a:rPr sz="1800" b="1" spc="-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Verification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7730" y="1493436"/>
            <a:ext cx="2037080" cy="231838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410209" marR="429259" indent="-154305">
              <a:lnSpc>
                <a:spcPts val="1939"/>
              </a:lnSpc>
              <a:spcBef>
                <a:spcPts val="345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24/7</a:t>
            </a:r>
            <a:r>
              <a:rPr sz="1800" b="1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Camera Coverage</a:t>
            </a:r>
            <a:endParaRPr sz="1800">
              <a:latin typeface="Arial"/>
              <a:cs typeface="Arial"/>
            </a:endParaRPr>
          </a:p>
          <a:p>
            <a:pPr marL="239395" marR="184150" indent="-227329">
              <a:lnSpc>
                <a:spcPts val="1510"/>
              </a:lnSpc>
              <a:spcBef>
                <a:spcPts val="1365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Camera</a:t>
            </a:r>
            <a:r>
              <a:rPr sz="1400" spc="-5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coverage</a:t>
            </a:r>
            <a:r>
              <a:rPr sz="1400" spc="-6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of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entire</a:t>
            </a:r>
            <a:r>
              <a:rPr sz="1400" spc="-4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facility</a:t>
            </a:r>
            <a:endParaRPr sz="1400">
              <a:latin typeface="Arial"/>
              <a:cs typeface="Arial"/>
            </a:endParaRPr>
          </a:p>
          <a:p>
            <a:pPr marL="237490" marR="5080" indent="-225425" algn="just">
              <a:lnSpc>
                <a:spcPts val="1510"/>
              </a:lnSpc>
              <a:spcBef>
                <a:spcPts val="1010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State</a:t>
            </a:r>
            <a:r>
              <a:rPr sz="1400" spc="-4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Police</a:t>
            </a:r>
            <a:r>
              <a:rPr sz="1400" spc="-3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and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State 	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Regulators</a:t>
            </a:r>
            <a:r>
              <a:rPr sz="1400" spc="-5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granted</a:t>
            </a:r>
            <a:r>
              <a:rPr sz="1400" spc="-6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25849"/>
                </a:solidFill>
                <a:latin typeface="Arial"/>
                <a:cs typeface="Arial"/>
              </a:rPr>
              <a:t>full 	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access</a:t>
            </a:r>
            <a:r>
              <a:rPr sz="1400" spc="-3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to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 cameras</a:t>
            </a:r>
            <a:endParaRPr sz="1400">
              <a:latin typeface="Arial"/>
              <a:cs typeface="Arial"/>
            </a:endParaRPr>
          </a:p>
          <a:p>
            <a:pPr marL="237490" marR="47625" indent="-225425" algn="just">
              <a:lnSpc>
                <a:spcPts val="1510"/>
              </a:lnSpc>
              <a:spcBef>
                <a:spcPts val="1000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Internal</a:t>
            </a:r>
            <a:r>
              <a:rPr sz="1400" spc="-6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monitoring</a:t>
            </a:r>
            <a:r>
              <a:rPr sz="1400" spc="-7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via 	SOC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83029" y="2088213"/>
            <a:ext cx="1960880" cy="124206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239395" indent="-226695">
              <a:lnSpc>
                <a:spcPct val="100000"/>
              </a:lnSpc>
              <a:spcBef>
                <a:spcPts val="940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ID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Scan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Net</a:t>
            </a:r>
            <a:r>
              <a:rPr sz="1400" spc="-2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Software</a:t>
            </a:r>
            <a:endParaRPr sz="1400">
              <a:latin typeface="Arial"/>
              <a:cs typeface="Arial"/>
            </a:endParaRPr>
          </a:p>
          <a:p>
            <a:pPr marL="239395" marR="210820" indent="-227329">
              <a:lnSpc>
                <a:spcPts val="1510"/>
              </a:lnSpc>
              <a:spcBef>
                <a:spcPts val="1030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Prevents</a:t>
            </a:r>
            <a:r>
              <a:rPr sz="1400" spc="-5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underage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entrance</a:t>
            </a:r>
            <a:r>
              <a:rPr sz="1400" spc="-7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and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validates</a:t>
            </a:r>
            <a:r>
              <a:rPr sz="1400" spc="-4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the</a:t>
            </a:r>
            <a:r>
              <a:rPr sz="1400" spc="-5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ID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presented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84339" y="1495248"/>
            <a:ext cx="2056764" cy="17405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75565" marR="5080" indent="1270">
              <a:lnSpc>
                <a:spcPts val="1939"/>
              </a:lnSpc>
              <a:spcBef>
                <a:spcPts val="345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Restricted</a:t>
            </a:r>
            <a:r>
              <a:rPr sz="1800" b="1" spc="-1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Access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b="1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Vault</a:t>
            </a:r>
            <a:r>
              <a:rPr sz="1800" b="1" spc="-9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Storage</a:t>
            </a:r>
            <a:endParaRPr sz="1800">
              <a:latin typeface="Arial"/>
              <a:cs typeface="Arial"/>
            </a:endParaRPr>
          </a:p>
          <a:p>
            <a:pPr marL="239395" marR="537210" indent="-227329">
              <a:lnSpc>
                <a:spcPts val="1510"/>
              </a:lnSpc>
              <a:spcBef>
                <a:spcPts val="1335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Products</a:t>
            </a:r>
            <a:r>
              <a:rPr sz="1400" spc="-5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stored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securely</a:t>
            </a:r>
            <a:r>
              <a:rPr sz="1400" spc="-4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in</a:t>
            </a:r>
            <a:r>
              <a:rPr sz="1400" spc="-1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25849"/>
                </a:solidFill>
                <a:latin typeface="Arial"/>
                <a:cs typeface="Arial"/>
              </a:rPr>
              <a:t>vault</a:t>
            </a:r>
            <a:endParaRPr sz="1400">
              <a:latin typeface="Arial"/>
              <a:cs typeface="Arial"/>
            </a:endParaRPr>
          </a:p>
          <a:p>
            <a:pPr marL="239395" marR="73660" indent="-227329">
              <a:lnSpc>
                <a:spcPts val="1510"/>
              </a:lnSpc>
              <a:spcBef>
                <a:spcPts val="505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Back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of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house</a:t>
            </a:r>
            <a:r>
              <a:rPr sz="1400" spc="-4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25849"/>
                </a:solidFill>
                <a:latin typeface="Arial"/>
                <a:cs typeface="Arial"/>
              </a:rPr>
              <a:t>only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accessible</a:t>
            </a:r>
            <a:r>
              <a:rPr sz="1400" spc="-6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by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authorized</a:t>
            </a:r>
            <a:r>
              <a:rPr sz="1400" spc="-7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employees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10596" y="1506449"/>
            <a:ext cx="2653030" cy="196596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830580" marR="382270" indent="-500380">
              <a:lnSpc>
                <a:spcPts val="1939"/>
              </a:lnSpc>
              <a:spcBef>
                <a:spcPts val="345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Chain</a:t>
            </a:r>
            <a:r>
              <a:rPr sz="1800" b="1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Of</a:t>
            </a:r>
            <a:r>
              <a:rPr sz="1800" b="1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Custody Protocol</a:t>
            </a:r>
            <a:endParaRPr sz="1800">
              <a:latin typeface="Arial"/>
              <a:cs typeface="Arial"/>
            </a:endParaRPr>
          </a:p>
          <a:p>
            <a:pPr marL="239395" marR="330200" indent="-227329">
              <a:lnSpc>
                <a:spcPts val="1510"/>
              </a:lnSpc>
              <a:spcBef>
                <a:spcPts val="1095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System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tracks</a:t>
            </a:r>
            <a:r>
              <a:rPr sz="1400" spc="-4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all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products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from</a:t>
            </a:r>
            <a:r>
              <a:rPr sz="1400" spc="-3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delivery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to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0" dirty="0">
                <a:solidFill>
                  <a:srgbClr val="425849"/>
                </a:solidFill>
                <a:latin typeface="Arial"/>
                <a:cs typeface="Arial"/>
              </a:rPr>
              <a:t>sale</a:t>
            </a:r>
            <a:endParaRPr sz="1400">
              <a:latin typeface="Arial"/>
              <a:cs typeface="Arial"/>
            </a:endParaRPr>
          </a:p>
          <a:p>
            <a:pPr marL="239395" marR="119380" indent="-227329">
              <a:lnSpc>
                <a:spcPts val="1510"/>
              </a:lnSpc>
              <a:spcBef>
                <a:spcPts val="509"/>
              </a:spcBef>
              <a:buChar char="•"/>
              <a:tabLst>
                <a:tab pos="239395" algn="l"/>
              </a:tabLst>
            </a:pP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Third-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party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State-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certified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25849"/>
                </a:solidFill>
                <a:latin typeface="Arial"/>
                <a:cs typeface="Arial"/>
              </a:rPr>
              <a:t>lab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testing</a:t>
            </a:r>
            <a:endParaRPr sz="1400">
              <a:latin typeface="Arial"/>
              <a:cs typeface="Arial"/>
            </a:endParaRPr>
          </a:p>
          <a:p>
            <a:pPr marL="239395" marR="5080" indent="-227329">
              <a:lnSpc>
                <a:spcPts val="1510"/>
              </a:lnSpc>
              <a:spcBef>
                <a:spcPts val="505"/>
              </a:spcBef>
              <a:buChar char="•"/>
              <a:tabLst>
                <a:tab pos="239395" algn="l"/>
              </a:tabLst>
            </a:pP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Packaging</a:t>
            </a:r>
            <a:r>
              <a:rPr sz="1400" spc="-6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coded</a:t>
            </a:r>
            <a:r>
              <a:rPr sz="1400" spc="-4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with</a:t>
            </a:r>
            <a:r>
              <a:rPr sz="1400" spc="-1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tracking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information</a:t>
            </a:r>
            <a:r>
              <a:rPr sz="1400" spc="-6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for</a:t>
            </a:r>
            <a:r>
              <a:rPr sz="1400" spc="-30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25849"/>
                </a:solidFill>
                <a:latin typeface="Arial"/>
                <a:cs typeface="Arial"/>
              </a:rPr>
              <a:t>full</a:t>
            </a:r>
            <a:r>
              <a:rPr sz="1400" spc="-35" dirty="0">
                <a:solidFill>
                  <a:srgbClr val="425849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25849"/>
                </a:solidFill>
                <a:latin typeface="Arial"/>
                <a:cs typeface="Arial"/>
              </a:rPr>
              <a:t>traceability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665" y="3937483"/>
            <a:ext cx="3193178" cy="2231681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20717" y="3937483"/>
            <a:ext cx="3054527" cy="223168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103113" y="3946626"/>
            <a:ext cx="3347536" cy="2231681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677180" y="6447551"/>
            <a:ext cx="142240" cy="14160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800" b="1" spc="-25" dirty="0">
                <a:solidFill>
                  <a:srgbClr val="08552C"/>
                </a:solidFill>
                <a:latin typeface="Georgia"/>
                <a:cs typeface="Georgia"/>
              </a:rPr>
              <a:t>14</a:t>
            </a:r>
            <a:endParaRPr sz="800">
              <a:latin typeface="Georgia"/>
              <a:cs typeface="Georgia"/>
            </a:endParaRP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73" y="6248122"/>
            <a:ext cx="251228" cy="266974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7984111" y="1030615"/>
            <a:ext cx="1108075" cy="1108075"/>
          </a:xfrm>
          <a:custGeom>
            <a:avLst/>
            <a:gdLst/>
            <a:ahLst/>
            <a:cxnLst/>
            <a:rect l="l" t="t" r="r" b="b"/>
            <a:pathLst>
              <a:path w="1108075" h="1108075">
                <a:moveTo>
                  <a:pt x="554012" y="0"/>
                </a:moveTo>
                <a:lnTo>
                  <a:pt x="506208" y="2033"/>
                </a:lnTo>
                <a:lnTo>
                  <a:pt x="459534" y="8023"/>
                </a:lnTo>
                <a:lnTo>
                  <a:pt x="414156" y="17803"/>
                </a:lnTo>
                <a:lnTo>
                  <a:pt x="370239" y="31206"/>
                </a:lnTo>
                <a:lnTo>
                  <a:pt x="327951" y="48067"/>
                </a:lnTo>
                <a:lnTo>
                  <a:pt x="287458" y="68219"/>
                </a:lnTo>
                <a:lnTo>
                  <a:pt x="248925" y="91496"/>
                </a:lnTo>
                <a:lnTo>
                  <a:pt x="212519" y="117731"/>
                </a:lnTo>
                <a:lnTo>
                  <a:pt x="178407" y="146759"/>
                </a:lnTo>
                <a:lnTo>
                  <a:pt x="146754" y="178412"/>
                </a:lnTo>
                <a:lnTo>
                  <a:pt x="117727" y="212525"/>
                </a:lnTo>
                <a:lnTo>
                  <a:pt x="91493" y="248930"/>
                </a:lnTo>
                <a:lnTo>
                  <a:pt x="68217" y="287463"/>
                </a:lnTo>
                <a:lnTo>
                  <a:pt x="48065" y="327957"/>
                </a:lnTo>
                <a:lnTo>
                  <a:pt x="31205" y="370244"/>
                </a:lnTo>
                <a:lnTo>
                  <a:pt x="17802" y="414160"/>
                </a:lnTo>
                <a:lnTo>
                  <a:pt x="8023" y="459537"/>
                </a:lnTo>
                <a:lnTo>
                  <a:pt x="2033" y="506210"/>
                </a:lnTo>
                <a:lnTo>
                  <a:pt x="0" y="554012"/>
                </a:lnTo>
                <a:lnTo>
                  <a:pt x="2033" y="601813"/>
                </a:lnTo>
                <a:lnTo>
                  <a:pt x="8023" y="648486"/>
                </a:lnTo>
                <a:lnTo>
                  <a:pt x="17802" y="693863"/>
                </a:lnTo>
                <a:lnTo>
                  <a:pt x="31205" y="737779"/>
                </a:lnTo>
                <a:lnTo>
                  <a:pt x="48065" y="780067"/>
                </a:lnTo>
                <a:lnTo>
                  <a:pt x="68217" y="820560"/>
                </a:lnTo>
                <a:lnTo>
                  <a:pt x="91493" y="859093"/>
                </a:lnTo>
                <a:lnTo>
                  <a:pt x="117727" y="895499"/>
                </a:lnTo>
                <a:lnTo>
                  <a:pt x="146754" y="929611"/>
                </a:lnTo>
                <a:lnTo>
                  <a:pt x="178407" y="961265"/>
                </a:lnTo>
                <a:lnTo>
                  <a:pt x="212519" y="990292"/>
                </a:lnTo>
                <a:lnTo>
                  <a:pt x="248925" y="1016527"/>
                </a:lnTo>
                <a:lnTo>
                  <a:pt x="287458" y="1039804"/>
                </a:lnTo>
                <a:lnTo>
                  <a:pt x="327951" y="1059956"/>
                </a:lnTo>
                <a:lnTo>
                  <a:pt x="370239" y="1076817"/>
                </a:lnTo>
                <a:lnTo>
                  <a:pt x="414156" y="1090220"/>
                </a:lnTo>
                <a:lnTo>
                  <a:pt x="459534" y="1100000"/>
                </a:lnTo>
                <a:lnTo>
                  <a:pt x="506208" y="1105990"/>
                </a:lnTo>
                <a:lnTo>
                  <a:pt x="554012" y="1108024"/>
                </a:lnTo>
                <a:lnTo>
                  <a:pt x="601813" y="1105990"/>
                </a:lnTo>
                <a:lnTo>
                  <a:pt x="648486" y="1100000"/>
                </a:lnTo>
                <a:lnTo>
                  <a:pt x="693862" y="1090220"/>
                </a:lnTo>
                <a:lnTo>
                  <a:pt x="737777" y="1076817"/>
                </a:lnTo>
                <a:lnTo>
                  <a:pt x="780064" y="1059956"/>
                </a:lnTo>
                <a:lnTo>
                  <a:pt x="820557" y="1039804"/>
                </a:lnTo>
                <a:lnTo>
                  <a:pt x="859089" y="1016527"/>
                </a:lnTo>
                <a:lnTo>
                  <a:pt x="895494" y="990292"/>
                </a:lnTo>
                <a:lnTo>
                  <a:pt x="929606" y="961265"/>
                </a:lnTo>
                <a:lnTo>
                  <a:pt x="961258" y="929611"/>
                </a:lnTo>
                <a:lnTo>
                  <a:pt x="990284" y="895499"/>
                </a:lnTo>
                <a:lnTo>
                  <a:pt x="1016518" y="859093"/>
                </a:lnTo>
                <a:lnTo>
                  <a:pt x="1039794" y="820560"/>
                </a:lnTo>
                <a:lnTo>
                  <a:pt x="1059945" y="780067"/>
                </a:lnTo>
                <a:lnTo>
                  <a:pt x="1076806" y="737779"/>
                </a:lnTo>
                <a:lnTo>
                  <a:pt x="1090208" y="693863"/>
                </a:lnTo>
                <a:lnTo>
                  <a:pt x="1099988" y="648486"/>
                </a:lnTo>
                <a:lnTo>
                  <a:pt x="1105978" y="601813"/>
                </a:lnTo>
                <a:lnTo>
                  <a:pt x="1108011" y="554012"/>
                </a:lnTo>
                <a:lnTo>
                  <a:pt x="1105978" y="506210"/>
                </a:lnTo>
                <a:lnTo>
                  <a:pt x="1099988" y="459537"/>
                </a:lnTo>
                <a:lnTo>
                  <a:pt x="1090208" y="414160"/>
                </a:lnTo>
                <a:lnTo>
                  <a:pt x="1076806" y="370244"/>
                </a:lnTo>
                <a:lnTo>
                  <a:pt x="1059945" y="327957"/>
                </a:lnTo>
                <a:lnTo>
                  <a:pt x="1039794" y="287463"/>
                </a:lnTo>
                <a:lnTo>
                  <a:pt x="1016518" y="248930"/>
                </a:lnTo>
                <a:lnTo>
                  <a:pt x="990284" y="212525"/>
                </a:lnTo>
                <a:lnTo>
                  <a:pt x="961258" y="178412"/>
                </a:lnTo>
                <a:lnTo>
                  <a:pt x="929606" y="146759"/>
                </a:lnTo>
                <a:lnTo>
                  <a:pt x="895494" y="117731"/>
                </a:lnTo>
                <a:lnTo>
                  <a:pt x="859089" y="91496"/>
                </a:lnTo>
                <a:lnTo>
                  <a:pt x="820557" y="68219"/>
                </a:lnTo>
                <a:lnTo>
                  <a:pt x="780064" y="48067"/>
                </a:lnTo>
                <a:lnTo>
                  <a:pt x="737777" y="31206"/>
                </a:lnTo>
                <a:lnTo>
                  <a:pt x="693862" y="17803"/>
                </a:lnTo>
                <a:lnTo>
                  <a:pt x="648486" y="8023"/>
                </a:lnTo>
                <a:lnTo>
                  <a:pt x="601813" y="2033"/>
                </a:lnTo>
                <a:lnTo>
                  <a:pt x="554012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321169" y="1465596"/>
            <a:ext cx="431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Crime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870520" y="1030615"/>
            <a:ext cx="1108075" cy="1108075"/>
          </a:xfrm>
          <a:custGeom>
            <a:avLst/>
            <a:gdLst/>
            <a:ahLst/>
            <a:cxnLst/>
            <a:rect l="l" t="t" r="r" b="b"/>
            <a:pathLst>
              <a:path w="1108075" h="1108075">
                <a:moveTo>
                  <a:pt x="554012" y="0"/>
                </a:moveTo>
                <a:lnTo>
                  <a:pt x="506208" y="2033"/>
                </a:lnTo>
                <a:lnTo>
                  <a:pt x="459534" y="8023"/>
                </a:lnTo>
                <a:lnTo>
                  <a:pt x="414156" y="17803"/>
                </a:lnTo>
                <a:lnTo>
                  <a:pt x="370239" y="31206"/>
                </a:lnTo>
                <a:lnTo>
                  <a:pt x="327951" y="48067"/>
                </a:lnTo>
                <a:lnTo>
                  <a:pt x="287458" y="68219"/>
                </a:lnTo>
                <a:lnTo>
                  <a:pt x="248925" y="91496"/>
                </a:lnTo>
                <a:lnTo>
                  <a:pt x="212519" y="117731"/>
                </a:lnTo>
                <a:lnTo>
                  <a:pt x="178407" y="146759"/>
                </a:lnTo>
                <a:lnTo>
                  <a:pt x="146754" y="178412"/>
                </a:lnTo>
                <a:lnTo>
                  <a:pt x="117727" y="212525"/>
                </a:lnTo>
                <a:lnTo>
                  <a:pt x="91493" y="248930"/>
                </a:lnTo>
                <a:lnTo>
                  <a:pt x="68217" y="287463"/>
                </a:lnTo>
                <a:lnTo>
                  <a:pt x="48065" y="327957"/>
                </a:lnTo>
                <a:lnTo>
                  <a:pt x="31205" y="370244"/>
                </a:lnTo>
                <a:lnTo>
                  <a:pt x="17802" y="414160"/>
                </a:lnTo>
                <a:lnTo>
                  <a:pt x="8023" y="459537"/>
                </a:lnTo>
                <a:lnTo>
                  <a:pt x="2033" y="506210"/>
                </a:lnTo>
                <a:lnTo>
                  <a:pt x="0" y="554012"/>
                </a:lnTo>
                <a:lnTo>
                  <a:pt x="2033" y="601813"/>
                </a:lnTo>
                <a:lnTo>
                  <a:pt x="8023" y="648486"/>
                </a:lnTo>
                <a:lnTo>
                  <a:pt x="17802" y="693863"/>
                </a:lnTo>
                <a:lnTo>
                  <a:pt x="31205" y="737779"/>
                </a:lnTo>
                <a:lnTo>
                  <a:pt x="48065" y="780067"/>
                </a:lnTo>
                <a:lnTo>
                  <a:pt x="68217" y="820560"/>
                </a:lnTo>
                <a:lnTo>
                  <a:pt x="91493" y="859093"/>
                </a:lnTo>
                <a:lnTo>
                  <a:pt x="117727" y="895499"/>
                </a:lnTo>
                <a:lnTo>
                  <a:pt x="146754" y="929611"/>
                </a:lnTo>
                <a:lnTo>
                  <a:pt x="178407" y="961265"/>
                </a:lnTo>
                <a:lnTo>
                  <a:pt x="212519" y="990292"/>
                </a:lnTo>
                <a:lnTo>
                  <a:pt x="248925" y="1016527"/>
                </a:lnTo>
                <a:lnTo>
                  <a:pt x="287458" y="1039804"/>
                </a:lnTo>
                <a:lnTo>
                  <a:pt x="327951" y="1059956"/>
                </a:lnTo>
                <a:lnTo>
                  <a:pt x="370239" y="1076817"/>
                </a:lnTo>
                <a:lnTo>
                  <a:pt x="414156" y="1090220"/>
                </a:lnTo>
                <a:lnTo>
                  <a:pt x="459534" y="1100000"/>
                </a:lnTo>
                <a:lnTo>
                  <a:pt x="506208" y="1105990"/>
                </a:lnTo>
                <a:lnTo>
                  <a:pt x="554012" y="1108024"/>
                </a:lnTo>
                <a:lnTo>
                  <a:pt x="601813" y="1105990"/>
                </a:lnTo>
                <a:lnTo>
                  <a:pt x="648486" y="1100000"/>
                </a:lnTo>
                <a:lnTo>
                  <a:pt x="693862" y="1090220"/>
                </a:lnTo>
                <a:lnTo>
                  <a:pt x="737777" y="1076817"/>
                </a:lnTo>
                <a:lnTo>
                  <a:pt x="780064" y="1059956"/>
                </a:lnTo>
                <a:lnTo>
                  <a:pt x="820557" y="1039804"/>
                </a:lnTo>
                <a:lnTo>
                  <a:pt x="859089" y="1016527"/>
                </a:lnTo>
                <a:lnTo>
                  <a:pt x="895494" y="990292"/>
                </a:lnTo>
                <a:lnTo>
                  <a:pt x="929606" y="961265"/>
                </a:lnTo>
                <a:lnTo>
                  <a:pt x="961258" y="929611"/>
                </a:lnTo>
                <a:lnTo>
                  <a:pt x="990284" y="895499"/>
                </a:lnTo>
                <a:lnTo>
                  <a:pt x="1016518" y="859093"/>
                </a:lnTo>
                <a:lnTo>
                  <a:pt x="1039794" y="820560"/>
                </a:lnTo>
                <a:lnTo>
                  <a:pt x="1059945" y="780067"/>
                </a:lnTo>
                <a:lnTo>
                  <a:pt x="1076806" y="737779"/>
                </a:lnTo>
                <a:lnTo>
                  <a:pt x="1090208" y="693863"/>
                </a:lnTo>
                <a:lnTo>
                  <a:pt x="1099988" y="648486"/>
                </a:lnTo>
                <a:lnTo>
                  <a:pt x="1105978" y="601813"/>
                </a:lnTo>
                <a:lnTo>
                  <a:pt x="1108011" y="554012"/>
                </a:lnTo>
                <a:lnTo>
                  <a:pt x="1105978" y="506210"/>
                </a:lnTo>
                <a:lnTo>
                  <a:pt x="1099988" y="459537"/>
                </a:lnTo>
                <a:lnTo>
                  <a:pt x="1090208" y="414160"/>
                </a:lnTo>
                <a:lnTo>
                  <a:pt x="1076806" y="370244"/>
                </a:lnTo>
                <a:lnTo>
                  <a:pt x="1059945" y="327957"/>
                </a:lnTo>
                <a:lnTo>
                  <a:pt x="1039794" y="287463"/>
                </a:lnTo>
                <a:lnTo>
                  <a:pt x="1016518" y="248930"/>
                </a:lnTo>
                <a:lnTo>
                  <a:pt x="990284" y="212525"/>
                </a:lnTo>
                <a:lnTo>
                  <a:pt x="961258" y="178412"/>
                </a:lnTo>
                <a:lnTo>
                  <a:pt x="929606" y="146759"/>
                </a:lnTo>
                <a:lnTo>
                  <a:pt x="895494" y="117731"/>
                </a:lnTo>
                <a:lnTo>
                  <a:pt x="859089" y="91496"/>
                </a:lnTo>
                <a:lnTo>
                  <a:pt x="820557" y="68219"/>
                </a:lnTo>
                <a:lnTo>
                  <a:pt x="780064" y="48067"/>
                </a:lnTo>
                <a:lnTo>
                  <a:pt x="737777" y="31206"/>
                </a:lnTo>
                <a:lnTo>
                  <a:pt x="693862" y="17803"/>
                </a:lnTo>
                <a:lnTo>
                  <a:pt x="648486" y="8023"/>
                </a:lnTo>
                <a:lnTo>
                  <a:pt x="601813" y="2033"/>
                </a:lnTo>
                <a:lnTo>
                  <a:pt x="554012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193832" y="1545193"/>
            <a:ext cx="4616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Safety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756932" y="1030615"/>
            <a:ext cx="1108075" cy="1108075"/>
          </a:xfrm>
          <a:custGeom>
            <a:avLst/>
            <a:gdLst/>
            <a:ahLst/>
            <a:cxnLst/>
            <a:rect l="l" t="t" r="r" b="b"/>
            <a:pathLst>
              <a:path w="1108075" h="1108075">
                <a:moveTo>
                  <a:pt x="554012" y="0"/>
                </a:moveTo>
                <a:lnTo>
                  <a:pt x="506208" y="2033"/>
                </a:lnTo>
                <a:lnTo>
                  <a:pt x="459534" y="8023"/>
                </a:lnTo>
                <a:lnTo>
                  <a:pt x="414156" y="17803"/>
                </a:lnTo>
                <a:lnTo>
                  <a:pt x="370239" y="31206"/>
                </a:lnTo>
                <a:lnTo>
                  <a:pt x="327951" y="48067"/>
                </a:lnTo>
                <a:lnTo>
                  <a:pt x="287458" y="68219"/>
                </a:lnTo>
                <a:lnTo>
                  <a:pt x="248925" y="91496"/>
                </a:lnTo>
                <a:lnTo>
                  <a:pt x="212519" y="117731"/>
                </a:lnTo>
                <a:lnTo>
                  <a:pt x="178407" y="146759"/>
                </a:lnTo>
                <a:lnTo>
                  <a:pt x="146754" y="178412"/>
                </a:lnTo>
                <a:lnTo>
                  <a:pt x="117727" y="212525"/>
                </a:lnTo>
                <a:lnTo>
                  <a:pt x="91493" y="248930"/>
                </a:lnTo>
                <a:lnTo>
                  <a:pt x="68217" y="287463"/>
                </a:lnTo>
                <a:lnTo>
                  <a:pt x="48065" y="327957"/>
                </a:lnTo>
                <a:lnTo>
                  <a:pt x="31205" y="370244"/>
                </a:lnTo>
                <a:lnTo>
                  <a:pt x="17802" y="414160"/>
                </a:lnTo>
                <a:lnTo>
                  <a:pt x="8023" y="459537"/>
                </a:lnTo>
                <a:lnTo>
                  <a:pt x="2033" y="506210"/>
                </a:lnTo>
                <a:lnTo>
                  <a:pt x="0" y="554012"/>
                </a:lnTo>
                <a:lnTo>
                  <a:pt x="2033" y="601813"/>
                </a:lnTo>
                <a:lnTo>
                  <a:pt x="8023" y="648486"/>
                </a:lnTo>
                <a:lnTo>
                  <a:pt x="17802" y="693863"/>
                </a:lnTo>
                <a:lnTo>
                  <a:pt x="31205" y="737779"/>
                </a:lnTo>
                <a:lnTo>
                  <a:pt x="48065" y="780067"/>
                </a:lnTo>
                <a:lnTo>
                  <a:pt x="68217" y="820560"/>
                </a:lnTo>
                <a:lnTo>
                  <a:pt x="91493" y="859093"/>
                </a:lnTo>
                <a:lnTo>
                  <a:pt x="117727" y="895499"/>
                </a:lnTo>
                <a:lnTo>
                  <a:pt x="146754" y="929611"/>
                </a:lnTo>
                <a:lnTo>
                  <a:pt x="178407" y="961265"/>
                </a:lnTo>
                <a:lnTo>
                  <a:pt x="212519" y="990292"/>
                </a:lnTo>
                <a:lnTo>
                  <a:pt x="248925" y="1016527"/>
                </a:lnTo>
                <a:lnTo>
                  <a:pt x="287458" y="1039804"/>
                </a:lnTo>
                <a:lnTo>
                  <a:pt x="327951" y="1059956"/>
                </a:lnTo>
                <a:lnTo>
                  <a:pt x="370239" y="1076817"/>
                </a:lnTo>
                <a:lnTo>
                  <a:pt x="414156" y="1090220"/>
                </a:lnTo>
                <a:lnTo>
                  <a:pt x="459534" y="1100000"/>
                </a:lnTo>
                <a:lnTo>
                  <a:pt x="506208" y="1105990"/>
                </a:lnTo>
                <a:lnTo>
                  <a:pt x="554012" y="1108024"/>
                </a:lnTo>
                <a:lnTo>
                  <a:pt x="601813" y="1105990"/>
                </a:lnTo>
                <a:lnTo>
                  <a:pt x="648486" y="1100000"/>
                </a:lnTo>
                <a:lnTo>
                  <a:pt x="693862" y="1090220"/>
                </a:lnTo>
                <a:lnTo>
                  <a:pt x="737777" y="1076817"/>
                </a:lnTo>
                <a:lnTo>
                  <a:pt x="780064" y="1059956"/>
                </a:lnTo>
                <a:lnTo>
                  <a:pt x="820557" y="1039804"/>
                </a:lnTo>
                <a:lnTo>
                  <a:pt x="859089" y="1016527"/>
                </a:lnTo>
                <a:lnTo>
                  <a:pt x="895494" y="990292"/>
                </a:lnTo>
                <a:lnTo>
                  <a:pt x="929606" y="961265"/>
                </a:lnTo>
                <a:lnTo>
                  <a:pt x="961258" y="929611"/>
                </a:lnTo>
                <a:lnTo>
                  <a:pt x="990284" y="895499"/>
                </a:lnTo>
                <a:lnTo>
                  <a:pt x="1016518" y="859093"/>
                </a:lnTo>
                <a:lnTo>
                  <a:pt x="1039794" y="820560"/>
                </a:lnTo>
                <a:lnTo>
                  <a:pt x="1059945" y="780067"/>
                </a:lnTo>
                <a:lnTo>
                  <a:pt x="1076806" y="737779"/>
                </a:lnTo>
                <a:lnTo>
                  <a:pt x="1090208" y="693863"/>
                </a:lnTo>
                <a:lnTo>
                  <a:pt x="1099988" y="648486"/>
                </a:lnTo>
                <a:lnTo>
                  <a:pt x="1105978" y="601813"/>
                </a:lnTo>
                <a:lnTo>
                  <a:pt x="1108011" y="554012"/>
                </a:lnTo>
                <a:lnTo>
                  <a:pt x="1105978" y="506210"/>
                </a:lnTo>
                <a:lnTo>
                  <a:pt x="1099988" y="459537"/>
                </a:lnTo>
                <a:lnTo>
                  <a:pt x="1090208" y="414160"/>
                </a:lnTo>
                <a:lnTo>
                  <a:pt x="1076806" y="370244"/>
                </a:lnTo>
                <a:lnTo>
                  <a:pt x="1059945" y="327957"/>
                </a:lnTo>
                <a:lnTo>
                  <a:pt x="1039794" y="287463"/>
                </a:lnTo>
                <a:lnTo>
                  <a:pt x="1016518" y="248930"/>
                </a:lnTo>
                <a:lnTo>
                  <a:pt x="990284" y="212525"/>
                </a:lnTo>
                <a:lnTo>
                  <a:pt x="961258" y="178412"/>
                </a:lnTo>
                <a:lnTo>
                  <a:pt x="929606" y="146759"/>
                </a:lnTo>
                <a:lnTo>
                  <a:pt x="895494" y="117731"/>
                </a:lnTo>
                <a:lnTo>
                  <a:pt x="859089" y="91496"/>
                </a:lnTo>
                <a:lnTo>
                  <a:pt x="820557" y="68219"/>
                </a:lnTo>
                <a:lnTo>
                  <a:pt x="780064" y="48067"/>
                </a:lnTo>
                <a:lnTo>
                  <a:pt x="737777" y="31206"/>
                </a:lnTo>
                <a:lnTo>
                  <a:pt x="693862" y="17803"/>
                </a:lnTo>
                <a:lnTo>
                  <a:pt x="648486" y="8023"/>
                </a:lnTo>
                <a:lnTo>
                  <a:pt x="601813" y="2033"/>
                </a:lnTo>
                <a:lnTo>
                  <a:pt x="554012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017759" y="1386697"/>
            <a:ext cx="585470" cy="36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33020">
              <a:lnSpc>
                <a:spcPts val="1250"/>
              </a:lnSpc>
              <a:spcBef>
                <a:spcPts val="300"/>
              </a:spcBef>
            </a:pPr>
            <a:r>
              <a:rPr sz="1200" spc="-10" dirty="0">
                <a:latin typeface="Arial"/>
                <a:cs typeface="Arial"/>
              </a:rPr>
              <a:t>Natural Disaster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636991" y="1024265"/>
            <a:ext cx="1120775" cy="1120775"/>
            <a:chOff x="10636991" y="1024265"/>
            <a:chExt cx="1120775" cy="1120775"/>
          </a:xfrm>
        </p:grpSpPr>
        <p:sp>
          <p:nvSpPr>
            <p:cNvPr id="10" name="object 10"/>
            <p:cNvSpPr/>
            <p:nvPr/>
          </p:nvSpPr>
          <p:spPr>
            <a:xfrm>
              <a:off x="10643341" y="1030615"/>
              <a:ext cx="1108075" cy="1108075"/>
            </a:xfrm>
            <a:custGeom>
              <a:avLst/>
              <a:gdLst/>
              <a:ahLst/>
              <a:cxnLst/>
              <a:rect l="l" t="t" r="r" b="b"/>
              <a:pathLst>
                <a:path w="1108075" h="1108075">
                  <a:moveTo>
                    <a:pt x="554012" y="0"/>
                  </a:moveTo>
                  <a:lnTo>
                    <a:pt x="506208" y="2033"/>
                  </a:lnTo>
                  <a:lnTo>
                    <a:pt x="459534" y="8023"/>
                  </a:lnTo>
                  <a:lnTo>
                    <a:pt x="414156" y="17803"/>
                  </a:lnTo>
                  <a:lnTo>
                    <a:pt x="370239" y="31206"/>
                  </a:lnTo>
                  <a:lnTo>
                    <a:pt x="327951" y="48067"/>
                  </a:lnTo>
                  <a:lnTo>
                    <a:pt x="287458" y="68219"/>
                  </a:lnTo>
                  <a:lnTo>
                    <a:pt x="248925" y="91496"/>
                  </a:lnTo>
                  <a:lnTo>
                    <a:pt x="212519" y="117731"/>
                  </a:lnTo>
                  <a:lnTo>
                    <a:pt x="178407" y="146759"/>
                  </a:lnTo>
                  <a:lnTo>
                    <a:pt x="146754" y="178412"/>
                  </a:lnTo>
                  <a:lnTo>
                    <a:pt x="117727" y="212525"/>
                  </a:lnTo>
                  <a:lnTo>
                    <a:pt x="91493" y="248930"/>
                  </a:lnTo>
                  <a:lnTo>
                    <a:pt x="68217" y="287463"/>
                  </a:lnTo>
                  <a:lnTo>
                    <a:pt x="48065" y="327957"/>
                  </a:lnTo>
                  <a:lnTo>
                    <a:pt x="31205" y="370244"/>
                  </a:lnTo>
                  <a:lnTo>
                    <a:pt x="17802" y="414160"/>
                  </a:lnTo>
                  <a:lnTo>
                    <a:pt x="8023" y="459537"/>
                  </a:lnTo>
                  <a:lnTo>
                    <a:pt x="2033" y="506210"/>
                  </a:lnTo>
                  <a:lnTo>
                    <a:pt x="0" y="554012"/>
                  </a:lnTo>
                  <a:lnTo>
                    <a:pt x="2033" y="601813"/>
                  </a:lnTo>
                  <a:lnTo>
                    <a:pt x="8023" y="648486"/>
                  </a:lnTo>
                  <a:lnTo>
                    <a:pt x="17802" y="693863"/>
                  </a:lnTo>
                  <a:lnTo>
                    <a:pt x="31205" y="737779"/>
                  </a:lnTo>
                  <a:lnTo>
                    <a:pt x="48065" y="780067"/>
                  </a:lnTo>
                  <a:lnTo>
                    <a:pt x="68217" y="820560"/>
                  </a:lnTo>
                  <a:lnTo>
                    <a:pt x="91493" y="859093"/>
                  </a:lnTo>
                  <a:lnTo>
                    <a:pt x="117727" y="895499"/>
                  </a:lnTo>
                  <a:lnTo>
                    <a:pt x="146754" y="929611"/>
                  </a:lnTo>
                  <a:lnTo>
                    <a:pt x="178407" y="961265"/>
                  </a:lnTo>
                  <a:lnTo>
                    <a:pt x="212519" y="990292"/>
                  </a:lnTo>
                  <a:lnTo>
                    <a:pt x="248925" y="1016527"/>
                  </a:lnTo>
                  <a:lnTo>
                    <a:pt x="287458" y="1039804"/>
                  </a:lnTo>
                  <a:lnTo>
                    <a:pt x="327951" y="1059956"/>
                  </a:lnTo>
                  <a:lnTo>
                    <a:pt x="370239" y="1076817"/>
                  </a:lnTo>
                  <a:lnTo>
                    <a:pt x="414156" y="1090220"/>
                  </a:lnTo>
                  <a:lnTo>
                    <a:pt x="459534" y="1100000"/>
                  </a:lnTo>
                  <a:lnTo>
                    <a:pt x="506208" y="1105990"/>
                  </a:lnTo>
                  <a:lnTo>
                    <a:pt x="554012" y="1108024"/>
                  </a:lnTo>
                  <a:lnTo>
                    <a:pt x="601813" y="1105990"/>
                  </a:lnTo>
                  <a:lnTo>
                    <a:pt x="648486" y="1100000"/>
                  </a:lnTo>
                  <a:lnTo>
                    <a:pt x="693862" y="1090220"/>
                  </a:lnTo>
                  <a:lnTo>
                    <a:pt x="737777" y="1076817"/>
                  </a:lnTo>
                  <a:lnTo>
                    <a:pt x="780064" y="1059956"/>
                  </a:lnTo>
                  <a:lnTo>
                    <a:pt x="820557" y="1039804"/>
                  </a:lnTo>
                  <a:lnTo>
                    <a:pt x="859089" y="1016527"/>
                  </a:lnTo>
                  <a:lnTo>
                    <a:pt x="895494" y="990292"/>
                  </a:lnTo>
                  <a:lnTo>
                    <a:pt x="929606" y="961265"/>
                  </a:lnTo>
                  <a:lnTo>
                    <a:pt x="961258" y="929611"/>
                  </a:lnTo>
                  <a:lnTo>
                    <a:pt x="990284" y="895499"/>
                  </a:lnTo>
                  <a:lnTo>
                    <a:pt x="1016518" y="859093"/>
                  </a:lnTo>
                  <a:lnTo>
                    <a:pt x="1039794" y="820560"/>
                  </a:lnTo>
                  <a:lnTo>
                    <a:pt x="1059945" y="780067"/>
                  </a:lnTo>
                  <a:lnTo>
                    <a:pt x="1076806" y="737779"/>
                  </a:lnTo>
                  <a:lnTo>
                    <a:pt x="1090208" y="693863"/>
                  </a:lnTo>
                  <a:lnTo>
                    <a:pt x="1099988" y="648486"/>
                  </a:lnTo>
                  <a:lnTo>
                    <a:pt x="1105978" y="601813"/>
                  </a:lnTo>
                  <a:lnTo>
                    <a:pt x="1108011" y="554012"/>
                  </a:lnTo>
                  <a:lnTo>
                    <a:pt x="1105978" y="506210"/>
                  </a:lnTo>
                  <a:lnTo>
                    <a:pt x="1099988" y="459537"/>
                  </a:lnTo>
                  <a:lnTo>
                    <a:pt x="1090208" y="414160"/>
                  </a:lnTo>
                  <a:lnTo>
                    <a:pt x="1076806" y="370244"/>
                  </a:lnTo>
                  <a:lnTo>
                    <a:pt x="1059945" y="327957"/>
                  </a:lnTo>
                  <a:lnTo>
                    <a:pt x="1039794" y="287463"/>
                  </a:lnTo>
                  <a:lnTo>
                    <a:pt x="1016518" y="248930"/>
                  </a:lnTo>
                  <a:lnTo>
                    <a:pt x="990284" y="212525"/>
                  </a:lnTo>
                  <a:lnTo>
                    <a:pt x="961258" y="178412"/>
                  </a:lnTo>
                  <a:lnTo>
                    <a:pt x="929606" y="146759"/>
                  </a:lnTo>
                  <a:lnTo>
                    <a:pt x="895494" y="117731"/>
                  </a:lnTo>
                  <a:lnTo>
                    <a:pt x="859089" y="91496"/>
                  </a:lnTo>
                  <a:lnTo>
                    <a:pt x="820557" y="68219"/>
                  </a:lnTo>
                  <a:lnTo>
                    <a:pt x="780064" y="48067"/>
                  </a:lnTo>
                  <a:lnTo>
                    <a:pt x="737777" y="31206"/>
                  </a:lnTo>
                  <a:lnTo>
                    <a:pt x="693862" y="17803"/>
                  </a:lnTo>
                  <a:lnTo>
                    <a:pt x="648486" y="8023"/>
                  </a:lnTo>
                  <a:lnTo>
                    <a:pt x="601813" y="2033"/>
                  </a:lnTo>
                  <a:lnTo>
                    <a:pt x="554012" y="0"/>
                  </a:lnTo>
                  <a:close/>
                </a:path>
              </a:pathLst>
            </a:custGeom>
            <a:solidFill>
              <a:srgbClr val="9FB146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643341" y="1030615"/>
              <a:ext cx="1108075" cy="1108075"/>
            </a:xfrm>
            <a:custGeom>
              <a:avLst/>
              <a:gdLst/>
              <a:ahLst/>
              <a:cxnLst/>
              <a:rect l="l" t="t" r="r" b="b"/>
              <a:pathLst>
                <a:path w="1108075" h="1108075">
                  <a:moveTo>
                    <a:pt x="0" y="554012"/>
                  </a:moveTo>
                  <a:lnTo>
                    <a:pt x="2033" y="506210"/>
                  </a:lnTo>
                  <a:lnTo>
                    <a:pt x="8023" y="459537"/>
                  </a:lnTo>
                  <a:lnTo>
                    <a:pt x="17802" y="414160"/>
                  </a:lnTo>
                  <a:lnTo>
                    <a:pt x="31205" y="370244"/>
                  </a:lnTo>
                  <a:lnTo>
                    <a:pt x="48065" y="327957"/>
                  </a:lnTo>
                  <a:lnTo>
                    <a:pt x="68217" y="287463"/>
                  </a:lnTo>
                  <a:lnTo>
                    <a:pt x="91493" y="248930"/>
                  </a:lnTo>
                  <a:lnTo>
                    <a:pt x="117727" y="212525"/>
                  </a:lnTo>
                  <a:lnTo>
                    <a:pt x="146754" y="178412"/>
                  </a:lnTo>
                  <a:lnTo>
                    <a:pt x="178407" y="146759"/>
                  </a:lnTo>
                  <a:lnTo>
                    <a:pt x="212519" y="117731"/>
                  </a:lnTo>
                  <a:lnTo>
                    <a:pt x="248925" y="91496"/>
                  </a:lnTo>
                  <a:lnTo>
                    <a:pt x="287458" y="68219"/>
                  </a:lnTo>
                  <a:lnTo>
                    <a:pt x="327951" y="48067"/>
                  </a:lnTo>
                  <a:lnTo>
                    <a:pt x="370239" y="31206"/>
                  </a:lnTo>
                  <a:lnTo>
                    <a:pt x="414156" y="17803"/>
                  </a:lnTo>
                  <a:lnTo>
                    <a:pt x="459534" y="8023"/>
                  </a:lnTo>
                  <a:lnTo>
                    <a:pt x="506208" y="2033"/>
                  </a:lnTo>
                  <a:lnTo>
                    <a:pt x="554012" y="0"/>
                  </a:lnTo>
                  <a:lnTo>
                    <a:pt x="601813" y="2033"/>
                  </a:lnTo>
                  <a:lnTo>
                    <a:pt x="648486" y="8023"/>
                  </a:lnTo>
                  <a:lnTo>
                    <a:pt x="693862" y="17803"/>
                  </a:lnTo>
                  <a:lnTo>
                    <a:pt x="737777" y="31206"/>
                  </a:lnTo>
                  <a:lnTo>
                    <a:pt x="780064" y="48067"/>
                  </a:lnTo>
                  <a:lnTo>
                    <a:pt x="820557" y="68219"/>
                  </a:lnTo>
                  <a:lnTo>
                    <a:pt x="859089" y="91496"/>
                  </a:lnTo>
                  <a:lnTo>
                    <a:pt x="895494" y="117731"/>
                  </a:lnTo>
                  <a:lnTo>
                    <a:pt x="929606" y="146759"/>
                  </a:lnTo>
                  <a:lnTo>
                    <a:pt x="961258" y="178412"/>
                  </a:lnTo>
                  <a:lnTo>
                    <a:pt x="990284" y="212525"/>
                  </a:lnTo>
                  <a:lnTo>
                    <a:pt x="1016518" y="248930"/>
                  </a:lnTo>
                  <a:lnTo>
                    <a:pt x="1039794" y="287463"/>
                  </a:lnTo>
                  <a:lnTo>
                    <a:pt x="1059945" y="327957"/>
                  </a:lnTo>
                  <a:lnTo>
                    <a:pt x="1076806" y="370244"/>
                  </a:lnTo>
                  <a:lnTo>
                    <a:pt x="1090208" y="414160"/>
                  </a:lnTo>
                  <a:lnTo>
                    <a:pt x="1099988" y="459537"/>
                  </a:lnTo>
                  <a:lnTo>
                    <a:pt x="1105978" y="506210"/>
                  </a:lnTo>
                  <a:lnTo>
                    <a:pt x="1108011" y="554012"/>
                  </a:lnTo>
                  <a:lnTo>
                    <a:pt x="1105978" y="601813"/>
                  </a:lnTo>
                  <a:lnTo>
                    <a:pt x="1099988" y="648486"/>
                  </a:lnTo>
                  <a:lnTo>
                    <a:pt x="1090208" y="693863"/>
                  </a:lnTo>
                  <a:lnTo>
                    <a:pt x="1076806" y="737779"/>
                  </a:lnTo>
                  <a:lnTo>
                    <a:pt x="1059945" y="780067"/>
                  </a:lnTo>
                  <a:lnTo>
                    <a:pt x="1039794" y="820560"/>
                  </a:lnTo>
                  <a:lnTo>
                    <a:pt x="1016518" y="859093"/>
                  </a:lnTo>
                  <a:lnTo>
                    <a:pt x="990284" y="895499"/>
                  </a:lnTo>
                  <a:lnTo>
                    <a:pt x="961258" y="929611"/>
                  </a:lnTo>
                  <a:lnTo>
                    <a:pt x="929606" y="961265"/>
                  </a:lnTo>
                  <a:lnTo>
                    <a:pt x="895494" y="990292"/>
                  </a:lnTo>
                  <a:lnTo>
                    <a:pt x="859089" y="1016527"/>
                  </a:lnTo>
                  <a:lnTo>
                    <a:pt x="820557" y="1039804"/>
                  </a:lnTo>
                  <a:lnTo>
                    <a:pt x="780064" y="1059956"/>
                  </a:lnTo>
                  <a:lnTo>
                    <a:pt x="737777" y="1076817"/>
                  </a:lnTo>
                  <a:lnTo>
                    <a:pt x="693862" y="1090220"/>
                  </a:lnTo>
                  <a:lnTo>
                    <a:pt x="648486" y="1100000"/>
                  </a:lnTo>
                  <a:lnTo>
                    <a:pt x="601813" y="1105990"/>
                  </a:lnTo>
                  <a:lnTo>
                    <a:pt x="554012" y="1108024"/>
                  </a:lnTo>
                  <a:lnTo>
                    <a:pt x="506208" y="1105990"/>
                  </a:lnTo>
                  <a:lnTo>
                    <a:pt x="459534" y="1100000"/>
                  </a:lnTo>
                  <a:lnTo>
                    <a:pt x="414156" y="1090220"/>
                  </a:lnTo>
                  <a:lnTo>
                    <a:pt x="370239" y="1076817"/>
                  </a:lnTo>
                  <a:lnTo>
                    <a:pt x="327951" y="1059956"/>
                  </a:lnTo>
                  <a:lnTo>
                    <a:pt x="287458" y="1039804"/>
                  </a:lnTo>
                  <a:lnTo>
                    <a:pt x="248925" y="1016527"/>
                  </a:lnTo>
                  <a:lnTo>
                    <a:pt x="212519" y="990292"/>
                  </a:lnTo>
                  <a:lnTo>
                    <a:pt x="178407" y="961265"/>
                  </a:lnTo>
                  <a:lnTo>
                    <a:pt x="146754" y="929611"/>
                  </a:lnTo>
                  <a:lnTo>
                    <a:pt x="117727" y="895499"/>
                  </a:lnTo>
                  <a:lnTo>
                    <a:pt x="91493" y="859093"/>
                  </a:lnTo>
                  <a:lnTo>
                    <a:pt x="68217" y="820560"/>
                  </a:lnTo>
                  <a:lnTo>
                    <a:pt x="48065" y="780067"/>
                  </a:lnTo>
                  <a:lnTo>
                    <a:pt x="31205" y="737779"/>
                  </a:lnTo>
                  <a:lnTo>
                    <a:pt x="17802" y="693863"/>
                  </a:lnTo>
                  <a:lnTo>
                    <a:pt x="8023" y="648486"/>
                  </a:lnTo>
                  <a:lnTo>
                    <a:pt x="2033" y="601813"/>
                  </a:lnTo>
                  <a:lnTo>
                    <a:pt x="0" y="55401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959063" y="1386697"/>
            <a:ext cx="474980" cy="36703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 indent="81915">
              <a:lnSpc>
                <a:spcPts val="1250"/>
              </a:lnSpc>
              <a:spcBef>
                <a:spcPts val="300"/>
              </a:spcBef>
            </a:pPr>
            <a:r>
              <a:rPr sz="1200" spc="-10" dirty="0">
                <a:latin typeface="Arial"/>
                <a:cs typeface="Arial"/>
              </a:rPr>
              <a:t>Civil Unrest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00055" y="6281639"/>
            <a:ext cx="51180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80" dirty="0">
                <a:solidFill>
                  <a:srgbClr val="08552C"/>
                </a:solidFill>
                <a:latin typeface="Georgia"/>
                <a:cs typeface="Georgia"/>
              </a:rPr>
              <a:t>1</a:t>
            </a:r>
            <a:r>
              <a:rPr sz="1200" spc="-120" baseline="3472" dirty="0">
                <a:solidFill>
                  <a:srgbClr val="7E7E7E"/>
                </a:solidFill>
                <a:latin typeface="Arial"/>
                <a:cs typeface="Arial"/>
              </a:rPr>
              <a:t>5</a:t>
            </a:r>
            <a:r>
              <a:rPr sz="1000" b="1" spc="-80" dirty="0">
                <a:solidFill>
                  <a:srgbClr val="08552C"/>
                </a:solidFill>
                <a:latin typeface="Georgia"/>
                <a:cs typeface="Georgia"/>
              </a:rPr>
              <a:t>5</a:t>
            </a:r>
            <a:r>
              <a:rPr sz="1200" spc="-120" baseline="3472" dirty="0">
                <a:solidFill>
                  <a:srgbClr val="7E7E7E"/>
                </a:solidFill>
                <a:latin typeface="Arial"/>
                <a:cs typeface="Arial"/>
              </a:rPr>
              <a:t>/11/2026</a:t>
            </a:r>
            <a:endParaRPr sz="1200" baseline="3472">
              <a:latin typeface="Arial"/>
              <a:cs typeface="Arial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-12700" y="-82546"/>
            <a:ext cx="9357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135C34"/>
                </a:solidFill>
                <a:latin typeface="Z@RDDEE.tmp"/>
                <a:cs typeface="Z@RDDEE.tmp"/>
              </a:rPr>
              <a:t>Role</a:t>
            </a:r>
            <a:r>
              <a:rPr spc="-95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dirty="0">
                <a:solidFill>
                  <a:srgbClr val="135C34"/>
                </a:solidFill>
                <a:latin typeface="Z@RDDEE.tmp"/>
                <a:cs typeface="Z@RDDEE.tmp"/>
              </a:rPr>
              <a:t>of</a:t>
            </a:r>
            <a:r>
              <a:rPr spc="-85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dirty="0">
                <a:solidFill>
                  <a:srgbClr val="135C34"/>
                </a:solidFill>
                <a:latin typeface="Z@RDDEE.tmp"/>
                <a:cs typeface="Z@RDDEE.tmp"/>
              </a:rPr>
              <a:t>the</a:t>
            </a:r>
            <a:r>
              <a:rPr spc="-90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dirty="0">
                <a:solidFill>
                  <a:srgbClr val="135C34"/>
                </a:solidFill>
                <a:latin typeface="Z@RDDEE.tmp"/>
                <a:cs typeface="Z@RDDEE.tmp"/>
              </a:rPr>
              <a:t>Security</a:t>
            </a:r>
            <a:r>
              <a:rPr spc="-70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spc="-10" dirty="0">
                <a:solidFill>
                  <a:srgbClr val="135C34"/>
                </a:solidFill>
                <a:latin typeface="Z@RDDEE.tmp"/>
                <a:cs typeface="Z@RDDEE.tmp"/>
              </a:rPr>
              <a:t>Operations</a:t>
            </a:r>
            <a:r>
              <a:rPr spc="-65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dirty="0">
                <a:solidFill>
                  <a:srgbClr val="135C34"/>
                </a:solidFill>
                <a:latin typeface="Z@RDDEE.tmp"/>
                <a:cs typeface="Z@RDDEE.tmp"/>
              </a:rPr>
              <a:t>Center</a:t>
            </a:r>
            <a:r>
              <a:rPr spc="-65" dirty="0">
                <a:solidFill>
                  <a:srgbClr val="135C34"/>
                </a:solidFill>
                <a:latin typeface="Z@RDDEE.tmp"/>
                <a:cs typeface="Z@RDDEE.tmp"/>
              </a:rPr>
              <a:t> </a:t>
            </a:r>
            <a:r>
              <a:rPr spc="-10" dirty="0">
                <a:solidFill>
                  <a:srgbClr val="135C34"/>
                </a:solidFill>
                <a:latin typeface="Z@RDDEE.tmp"/>
                <a:cs typeface="Z@RDDEE.tmp"/>
              </a:rPr>
              <a:t>(SOC)</a:t>
            </a:r>
          </a:p>
        </p:txBody>
      </p:sp>
      <p:sp>
        <p:nvSpPr>
          <p:cNvPr id="15" name="object 15"/>
          <p:cNvSpPr/>
          <p:nvPr/>
        </p:nvSpPr>
        <p:spPr>
          <a:xfrm>
            <a:off x="7967014" y="3715794"/>
            <a:ext cx="1103630" cy="1103630"/>
          </a:xfrm>
          <a:custGeom>
            <a:avLst/>
            <a:gdLst/>
            <a:ahLst/>
            <a:cxnLst/>
            <a:rect l="l" t="t" r="r" b="b"/>
            <a:pathLst>
              <a:path w="1103629" h="1103629">
                <a:moveTo>
                  <a:pt x="551751" y="0"/>
                </a:moveTo>
                <a:lnTo>
                  <a:pt x="504144" y="2025"/>
                </a:lnTo>
                <a:lnTo>
                  <a:pt x="457661" y="7990"/>
                </a:lnTo>
                <a:lnTo>
                  <a:pt x="412469" y="17730"/>
                </a:lnTo>
                <a:lnTo>
                  <a:pt x="368732" y="31079"/>
                </a:lnTo>
                <a:lnTo>
                  <a:pt x="326617" y="47871"/>
                </a:lnTo>
                <a:lnTo>
                  <a:pt x="286289" y="67940"/>
                </a:lnTo>
                <a:lnTo>
                  <a:pt x="247913" y="91122"/>
                </a:lnTo>
                <a:lnTo>
                  <a:pt x="211656" y="117250"/>
                </a:lnTo>
                <a:lnTo>
                  <a:pt x="177682" y="146158"/>
                </a:lnTo>
                <a:lnTo>
                  <a:pt x="146158" y="177682"/>
                </a:lnTo>
                <a:lnTo>
                  <a:pt x="117250" y="211656"/>
                </a:lnTo>
                <a:lnTo>
                  <a:pt x="91122" y="247913"/>
                </a:lnTo>
                <a:lnTo>
                  <a:pt x="67940" y="286289"/>
                </a:lnTo>
                <a:lnTo>
                  <a:pt x="47871" y="326617"/>
                </a:lnTo>
                <a:lnTo>
                  <a:pt x="31079" y="368732"/>
                </a:lnTo>
                <a:lnTo>
                  <a:pt x="17730" y="412469"/>
                </a:lnTo>
                <a:lnTo>
                  <a:pt x="7990" y="457661"/>
                </a:lnTo>
                <a:lnTo>
                  <a:pt x="2025" y="504144"/>
                </a:lnTo>
                <a:lnTo>
                  <a:pt x="0" y="551751"/>
                </a:lnTo>
                <a:lnTo>
                  <a:pt x="2025" y="599358"/>
                </a:lnTo>
                <a:lnTo>
                  <a:pt x="7990" y="645841"/>
                </a:lnTo>
                <a:lnTo>
                  <a:pt x="17730" y="691033"/>
                </a:lnTo>
                <a:lnTo>
                  <a:pt x="31079" y="734770"/>
                </a:lnTo>
                <a:lnTo>
                  <a:pt x="47871" y="776885"/>
                </a:lnTo>
                <a:lnTo>
                  <a:pt x="67940" y="817213"/>
                </a:lnTo>
                <a:lnTo>
                  <a:pt x="91122" y="855589"/>
                </a:lnTo>
                <a:lnTo>
                  <a:pt x="117250" y="891846"/>
                </a:lnTo>
                <a:lnTo>
                  <a:pt x="146158" y="925820"/>
                </a:lnTo>
                <a:lnTo>
                  <a:pt x="177682" y="957344"/>
                </a:lnTo>
                <a:lnTo>
                  <a:pt x="211656" y="986252"/>
                </a:lnTo>
                <a:lnTo>
                  <a:pt x="247913" y="1012380"/>
                </a:lnTo>
                <a:lnTo>
                  <a:pt x="286289" y="1035562"/>
                </a:lnTo>
                <a:lnTo>
                  <a:pt x="326617" y="1055631"/>
                </a:lnTo>
                <a:lnTo>
                  <a:pt x="368732" y="1072423"/>
                </a:lnTo>
                <a:lnTo>
                  <a:pt x="412469" y="1085772"/>
                </a:lnTo>
                <a:lnTo>
                  <a:pt x="457661" y="1095512"/>
                </a:lnTo>
                <a:lnTo>
                  <a:pt x="504144" y="1101477"/>
                </a:lnTo>
                <a:lnTo>
                  <a:pt x="551751" y="1103502"/>
                </a:lnTo>
                <a:lnTo>
                  <a:pt x="599356" y="1101477"/>
                </a:lnTo>
                <a:lnTo>
                  <a:pt x="645837" y="1095512"/>
                </a:lnTo>
                <a:lnTo>
                  <a:pt x="691028" y="1085772"/>
                </a:lnTo>
                <a:lnTo>
                  <a:pt x="734764" y="1072423"/>
                </a:lnTo>
                <a:lnTo>
                  <a:pt x="776878" y="1055631"/>
                </a:lnTo>
                <a:lnTo>
                  <a:pt x="817205" y="1035562"/>
                </a:lnTo>
                <a:lnTo>
                  <a:pt x="855580" y="1012380"/>
                </a:lnTo>
                <a:lnTo>
                  <a:pt x="891836" y="986252"/>
                </a:lnTo>
                <a:lnTo>
                  <a:pt x="925809" y="957344"/>
                </a:lnTo>
                <a:lnTo>
                  <a:pt x="957332" y="925820"/>
                </a:lnTo>
                <a:lnTo>
                  <a:pt x="986241" y="891846"/>
                </a:lnTo>
                <a:lnTo>
                  <a:pt x="1012368" y="855589"/>
                </a:lnTo>
                <a:lnTo>
                  <a:pt x="1035550" y="817213"/>
                </a:lnTo>
                <a:lnTo>
                  <a:pt x="1055619" y="776885"/>
                </a:lnTo>
                <a:lnTo>
                  <a:pt x="1072411" y="734770"/>
                </a:lnTo>
                <a:lnTo>
                  <a:pt x="1085759" y="691033"/>
                </a:lnTo>
                <a:lnTo>
                  <a:pt x="1095499" y="645841"/>
                </a:lnTo>
                <a:lnTo>
                  <a:pt x="1101465" y="599358"/>
                </a:lnTo>
                <a:lnTo>
                  <a:pt x="1103490" y="551751"/>
                </a:lnTo>
                <a:lnTo>
                  <a:pt x="1101465" y="504144"/>
                </a:lnTo>
                <a:lnTo>
                  <a:pt x="1095499" y="457661"/>
                </a:lnTo>
                <a:lnTo>
                  <a:pt x="1085759" y="412469"/>
                </a:lnTo>
                <a:lnTo>
                  <a:pt x="1072411" y="368732"/>
                </a:lnTo>
                <a:lnTo>
                  <a:pt x="1055619" y="326617"/>
                </a:lnTo>
                <a:lnTo>
                  <a:pt x="1035550" y="286289"/>
                </a:lnTo>
                <a:lnTo>
                  <a:pt x="1012368" y="247913"/>
                </a:lnTo>
                <a:lnTo>
                  <a:pt x="986241" y="211656"/>
                </a:lnTo>
                <a:lnTo>
                  <a:pt x="957332" y="177682"/>
                </a:lnTo>
                <a:lnTo>
                  <a:pt x="925809" y="146158"/>
                </a:lnTo>
                <a:lnTo>
                  <a:pt x="891836" y="117250"/>
                </a:lnTo>
                <a:lnTo>
                  <a:pt x="855580" y="91122"/>
                </a:lnTo>
                <a:lnTo>
                  <a:pt x="817205" y="67940"/>
                </a:lnTo>
                <a:lnTo>
                  <a:pt x="776878" y="47871"/>
                </a:lnTo>
                <a:lnTo>
                  <a:pt x="734764" y="31079"/>
                </a:lnTo>
                <a:lnTo>
                  <a:pt x="691028" y="17730"/>
                </a:lnTo>
                <a:lnTo>
                  <a:pt x="645837" y="7990"/>
                </a:lnTo>
                <a:lnTo>
                  <a:pt x="599356" y="2025"/>
                </a:lnTo>
                <a:lnTo>
                  <a:pt x="551751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201069" y="4175914"/>
            <a:ext cx="63309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latin typeface="Arial"/>
                <a:cs typeface="Arial"/>
              </a:rPr>
              <a:t>Compliance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8849808" y="3715794"/>
            <a:ext cx="1103630" cy="1103630"/>
          </a:xfrm>
          <a:custGeom>
            <a:avLst/>
            <a:gdLst/>
            <a:ahLst/>
            <a:cxnLst/>
            <a:rect l="l" t="t" r="r" b="b"/>
            <a:pathLst>
              <a:path w="1103629" h="1103629">
                <a:moveTo>
                  <a:pt x="551751" y="0"/>
                </a:moveTo>
                <a:lnTo>
                  <a:pt x="504144" y="2025"/>
                </a:lnTo>
                <a:lnTo>
                  <a:pt x="457661" y="7990"/>
                </a:lnTo>
                <a:lnTo>
                  <a:pt x="412469" y="17730"/>
                </a:lnTo>
                <a:lnTo>
                  <a:pt x="368732" y="31079"/>
                </a:lnTo>
                <a:lnTo>
                  <a:pt x="326617" y="47871"/>
                </a:lnTo>
                <a:lnTo>
                  <a:pt x="286289" y="67940"/>
                </a:lnTo>
                <a:lnTo>
                  <a:pt x="247913" y="91122"/>
                </a:lnTo>
                <a:lnTo>
                  <a:pt x="211656" y="117250"/>
                </a:lnTo>
                <a:lnTo>
                  <a:pt x="177682" y="146158"/>
                </a:lnTo>
                <a:lnTo>
                  <a:pt x="146158" y="177682"/>
                </a:lnTo>
                <a:lnTo>
                  <a:pt x="117250" y="211656"/>
                </a:lnTo>
                <a:lnTo>
                  <a:pt x="91122" y="247913"/>
                </a:lnTo>
                <a:lnTo>
                  <a:pt x="67940" y="286289"/>
                </a:lnTo>
                <a:lnTo>
                  <a:pt x="47871" y="326617"/>
                </a:lnTo>
                <a:lnTo>
                  <a:pt x="31079" y="368732"/>
                </a:lnTo>
                <a:lnTo>
                  <a:pt x="17730" y="412469"/>
                </a:lnTo>
                <a:lnTo>
                  <a:pt x="7990" y="457661"/>
                </a:lnTo>
                <a:lnTo>
                  <a:pt x="2025" y="504144"/>
                </a:lnTo>
                <a:lnTo>
                  <a:pt x="0" y="551751"/>
                </a:lnTo>
                <a:lnTo>
                  <a:pt x="2025" y="599358"/>
                </a:lnTo>
                <a:lnTo>
                  <a:pt x="7990" y="645841"/>
                </a:lnTo>
                <a:lnTo>
                  <a:pt x="17730" y="691033"/>
                </a:lnTo>
                <a:lnTo>
                  <a:pt x="31079" y="734770"/>
                </a:lnTo>
                <a:lnTo>
                  <a:pt x="47871" y="776885"/>
                </a:lnTo>
                <a:lnTo>
                  <a:pt x="67940" y="817213"/>
                </a:lnTo>
                <a:lnTo>
                  <a:pt x="91122" y="855589"/>
                </a:lnTo>
                <a:lnTo>
                  <a:pt x="117250" y="891846"/>
                </a:lnTo>
                <a:lnTo>
                  <a:pt x="146158" y="925820"/>
                </a:lnTo>
                <a:lnTo>
                  <a:pt x="177682" y="957344"/>
                </a:lnTo>
                <a:lnTo>
                  <a:pt x="211656" y="986252"/>
                </a:lnTo>
                <a:lnTo>
                  <a:pt x="247913" y="1012380"/>
                </a:lnTo>
                <a:lnTo>
                  <a:pt x="286289" y="1035562"/>
                </a:lnTo>
                <a:lnTo>
                  <a:pt x="326617" y="1055631"/>
                </a:lnTo>
                <a:lnTo>
                  <a:pt x="368732" y="1072423"/>
                </a:lnTo>
                <a:lnTo>
                  <a:pt x="412469" y="1085772"/>
                </a:lnTo>
                <a:lnTo>
                  <a:pt x="457661" y="1095512"/>
                </a:lnTo>
                <a:lnTo>
                  <a:pt x="504144" y="1101477"/>
                </a:lnTo>
                <a:lnTo>
                  <a:pt x="551751" y="1103502"/>
                </a:lnTo>
                <a:lnTo>
                  <a:pt x="599356" y="1101477"/>
                </a:lnTo>
                <a:lnTo>
                  <a:pt x="645837" y="1095512"/>
                </a:lnTo>
                <a:lnTo>
                  <a:pt x="691028" y="1085772"/>
                </a:lnTo>
                <a:lnTo>
                  <a:pt x="734764" y="1072423"/>
                </a:lnTo>
                <a:lnTo>
                  <a:pt x="776878" y="1055631"/>
                </a:lnTo>
                <a:lnTo>
                  <a:pt x="817205" y="1035562"/>
                </a:lnTo>
                <a:lnTo>
                  <a:pt x="855580" y="1012380"/>
                </a:lnTo>
                <a:lnTo>
                  <a:pt x="891836" y="986252"/>
                </a:lnTo>
                <a:lnTo>
                  <a:pt x="925809" y="957344"/>
                </a:lnTo>
                <a:lnTo>
                  <a:pt x="957332" y="925820"/>
                </a:lnTo>
                <a:lnTo>
                  <a:pt x="986241" y="891846"/>
                </a:lnTo>
                <a:lnTo>
                  <a:pt x="1012368" y="855589"/>
                </a:lnTo>
                <a:lnTo>
                  <a:pt x="1035550" y="817213"/>
                </a:lnTo>
                <a:lnTo>
                  <a:pt x="1055619" y="776885"/>
                </a:lnTo>
                <a:lnTo>
                  <a:pt x="1072411" y="734770"/>
                </a:lnTo>
                <a:lnTo>
                  <a:pt x="1085759" y="691033"/>
                </a:lnTo>
                <a:lnTo>
                  <a:pt x="1095499" y="645841"/>
                </a:lnTo>
                <a:lnTo>
                  <a:pt x="1101465" y="599358"/>
                </a:lnTo>
                <a:lnTo>
                  <a:pt x="1103490" y="551751"/>
                </a:lnTo>
                <a:lnTo>
                  <a:pt x="1101465" y="504144"/>
                </a:lnTo>
                <a:lnTo>
                  <a:pt x="1095499" y="457661"/>
                </a:lnTo>
                <a:lnTo>
                  <a:pt x="1085759" y="412469"/>
                </a:lnTo>
                <a:lnTo>
                  <a:pt x="1072411" y="368732"/>
                </a:lnTo>
                <a:lnTo>
                  <a:pt x="1055619" y="326617"/>
                </a:lnTo>
                <a:lnTo>
                  <a:pt x="1035550" y="286289"/>
                </a:lnTo>
                <a:lnTo>
                  <a:pt x="1012368" y="247913"/>
                </a:lnTo>
                <a:lnTo>
                  <a:pt x="986241" y="211656"/>
                </a:lnTo>
                <a:lnTo>
                  <a:pt x="957332" y="177682"/>
                </a:lnTo>
                <a:lnTo>
                  <a:pt x="925809" y="146158"/>
                </a:lnTo>
                <a:lnTo>
                  <a:pt x="891836" y="117250"/>
                </a:lnTo>
                <a:lnTo>
                  <a:pt x="855580" y="91122"/>
                </a:lnTo>
                <a:lnTo>
                  <a:pt x="817205" y="67940"/>
                </a:lnTo>
                <a:lnTo>
                  <a:pt x="776878" y="47871"/>
                </a:lnTo>
                <a:lnTo>
                  <a:pt x="734764" y="31079"/>
                </a:lnTo>
                <a:lnTo>
                  <a:pt x="691028" y="17730"/>
                </a:lnTo>
                <a:lnTo>
                  <a:pt x="645837" y="7990"/>
                </a:lnTo>
                <a:lnTo>
                  <a:pt x="599356" y="2025"/>
                </a:lnTo>
                <a:lnTo>
                  <a:pt x="551751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9091451" y="4116797"/>
            <a:ext cx="619760" cy="2800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2384" marR="5080" indent="-20320">
              <a:lnSpc>
                <a:spcPts val="919"/>
              </a:lnSpc>
              <a:spcBef>
                <a:spcPts val="260"/>
              </a:spcBef>
            </a:pPr>
            <a:r>
              <a:rPr sz="900" spc="-10" dirty="0">
                <a:latin typeface="Arial"/>
                <a:cs typeface="Arial"/>
              </a:rPr>
              <a:t>Operational Excellence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732602" y="3699247"/>
            <a:ext cx="1103630" cy="1103630"/>
          </a:xfrm>
          <a:custGeom>
            <a:avLst/>
            <a:gdLst/>
            <a:ahLst/>
            <a:cxnLst/>
            <a:rect l="l" t="t" r="r" b="b"/>
            <a:pathLst>
              <a:path w="1103629" h="1103629">
                <a:moveTo>
                  <a:pt x="551751" y="0"/>
                </a:moveTo>
                <a:lnTo>
                  <a:pt x="504144" y="2025"/>
                </a:lnTo>
                <a:lnTo>
                  <a:pt x="457661" y="7990"/>
                </a:lnTo>
                <a:lnTo>
                  <a:pt x="412469" y="17730"/>
                </a:lnTo>
                <a:lnTo>
                  <a:pt x="368732" y="31079"/>
                </a:lnTo>
                <a:lnTo>
                  <a:pt x="326617" y="47871"/>
                </a:lnTo>
                <a:lnTo>
                  <a:pt x="286289" y="67940"/>
                </a:lnTo>
                <a:lnTo>
                  <a:pt x="247913" y="91122"/>
                </a:lnTo>
                <a:lnTo>
                  <a:pt x="211656" y="117250"/>
                </a:lnTo>
                <a:lnTo>
                  <a:pt x="177682" y="146158"/>
                </a:lnTo>
                <a:lnTo>
                  <a:pt x="146158" y="177682"/>
                </a:lnTo>
                <a:lnTo>
                  <a:pt x="117250" y="211656"/>
                </a:lnTo>
                <a:lnTo>
                  <a:pt x="91122" y="247913"/>
                </a:lnTo>
                <a:lnTo>
                  <a:pt x="67940" y="286289"/>
                </a:lnTo>
                <a:lnTo>
                  <a:pt x="47871" y="326617"/>
                </a:lnTo>
                <a:lnTo>
                  <a:pt x="31079" y="368732"/>
                </a:lnTo>
                <a:lnTo>
                  <a:pt x="17730" y="412469"/>
                </a:lnTo>
                <a:lnTo>
                  <a:pt x="7990" y="457661"/>
                </a:lnTo>
                <a:lnTo>
                  <a:pt x="2025" y="504144"/>
                </a:lnTo>
                <a:lnTo>
                  <a:pt x="0" y="551751"/>
                </a:lnTo>
                <a:lnTo>
                  <a:pt x="2025" y="599358"/>
                </a:lnTo>
                <a:lnTo>
                  <a:pt x="7990" y="645841"/>
                </a:lnTo>
                <a:lnTo>
                  <a:pt x="17730" y="691033"/>
                </a:lnTo>
                <a:lnTo>
                  <a:pt x="31079" y="734770"/>
                </a:lnTo>
                <a:lnTo>
                  <a:pt x="47871" y="776885"/>
                </a:lnTo>
                <a:lnTo>
                  <a:pt x="67940" y="817213"/>
                </a:lnTo>
                <a:lnTo>
                  <a:pt x="91122" y="855589"/>
                </a:lnTo>
                <a:lnTo>
                  <a:pt x="117250" y="891846"/>
                </a:lnTo>
                <a:lnTo>
                  <a:pt x="146158" y="925820"/>
                </a:lnTo>
                <a:lnTo>
                  <a:pt x="177682" y="957344"/>
                </a:lnTo>
                <a:lnTo>
                  <a:pt x="211656" y="986252"/>
                </a:lnTo>
                <a:lnTo>
                  <a:pt x="247913" y="1012380"/>
                </a:lnTo>
                <a:lnTo>
                  <a:pt x="286289" y="1035562"/>
                </a:lnTo>
                <a:lnTo>
                  <a:pt x="326617" y="1055631"/>
                </a:lnTo>
                <a:lnTo>
                  <a:pt x="368732" y="1072423"/>
                </a:lnTo>
                <a:lnTo>
                  <a:pt x="412469" y="1085772"/>
                </a:lnTo>
                <a:lnTo>
                  <a:pt x="457661" y="1095512"/>
                </a:lnTo>
                <a:lnTo>
                  <a:pt x="504144" y="1101477"/>
                </a:lnTo>
                <a:lnTo>
                  <a:pt x="551751" y="1103502"/>
                </a:lnTo>
                <a:lnTo>
                  <a:pt x="599356" y="1101477"/>
                </a:lnTo>
                <a:lnTo>
                  <a:pt x="645837" y="1095512"/>
                </a:lnTo>
                <a:lnTo>
                  <a:pt x="691028" y="1085772"/>
                </a:lnTo>
                <a:lnTo>
                  <a:pt x="734764" y="1072423"/>
                </a:lnTo>
                <a:lnTo>
                  <a:pt x="776878" y="1055631"/>
                </a:lnTo>
                <a:lnTo>
                  <a:pt x="817205" y="1035562"/>
                </a:lnTo>
                <a:lnTo>
                  <a:pt x="855580" y="1012380"/>
                </a:lnTo>
                <a:lnTo>
                  <a:pt x="891836" y="986252"/>
                </a:lnTo>
                <a:lnTo>
                  <a:pt x="925809" y="957344"/>
                </a:lnTo>
                <a:lnTo>
                  <a:pt x="957332" y="925820"/>
                </a:lnTo>
                <a:lnTo>
                  <a:pt x="986241" y="891846"/>
                </a:lnTo>
                <a:lnTo>
                  <a:pt x="1012368" y="855589"/>
                </a:lnTo>
                <a:lnTo>
                  <a:pt x="1035550" y="817213"/>
                </a:lnTo>
                <a:lnTo>
                  <a:pt x="1055619" y="776885"/>
                </a:lnTo>
                <a:lnTo>
                  <a:pt x="1072411" y="734770"/>
                </a:lnTo>
                <a:lnTo>
                  <a:pt x="1085759" y="691033"/>
                </a:lnTo>
                <a:lnTo>
                  <a:pt x="1095499" y="645841"/>
                </a:lnTo>
                <a:lnTo>
                  <a:pt x="1101465" y="599358"/>
                </a:lnTo>
                <a:lnTo>
                  <a:pt x="1103490" y="551751"/>
                </a:lnTo>
                <a:lnTo>
                  <a:pt x="1101465" y="504144"/>
                </a:lnTo>
                <a:lnTo>
                  <a:pt x="1095499" y="457661"/>
                </a:lnTo>
                <a:lnTo>
                  <a:pt x="1085759" y="412469"/>
                </a:lnTo>
                <a:lnTo>
                  <a:pt x="1072411" y="368732"/>
                </a:lnTo>
                <a:lnTo>
                  <a:pt x="1055619" y="326617"/>
                </a:lnTo>
                <a:lnTo>
                  <a:pt x="1035550" y="286289"/>
                </a:lnTo>
                <a:lnTo>
                  <a:pt x="1012368" y="247913"/>
                </a:lnTo>
                <a:lnTo>
                  <a:pt x="986241" y="211656"/>
                </a:lnTo>
                <a:lnTo>
                  <a:pt x="957332" y="177682"/>
                </a:lnTo>
                <a:lnTo>
                  <a:pt x="925809" y="146158"/>
                </a:lnTo>
                <a:lnTo>
                  <a:pt x="891836" y="117250"/>
                </a:lnTo>
                <a:lnTo>
                  <a:pt x="855580" y="91122"/>
                </a:lnTo>
                <a:lnTo>
                  <a:pt x="817205" y="67940"/>
                </a:lnTo>
                <a:lnTo>
                  <a:pt x="776878" y="47871"/>
                </a:lnTo>
                <a:lnTo>
                  <a:pt x="734764" y="31079"/>
                </a:lnTo>
                <a:lnTo>
                  <a:pt x="691028" y="17730"/>
                </a:lnTo>
                <a:lnTo>
                  <a:pt x="645837" y="7990"/>
                </a:lnTo>
                <a:lnTo>
                  <a:pt x="599356" y="2025"/>
                </a:lnTo>
                <a:lnTo>
                  <a:pt x="551751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0013900" y="4100249"/>
            <a:ext cx="540385" cy="2800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4615" marR="5080" indent="-82550">
              <a:lnSpc>
                <a:spcPts val="919"/>
              </a:lnSpc>
              <a:spcBef>
                <a:spcPts val="260"/>
              </a:spcBef>
            </a:pPr>
            <a:r>
              <a:rPr sz="900" dirty="0">
                <a:latin typeface="Arial"/>
                <a:cs typeface="Arial"/>
              </a:rPr>
              <a:t>Product</a:t>
            </a:r>
            <a:r>
              <a:rPr sz="900" spc="-30" dirty="0">
                <a:latin typeface="Arial"/>
                <a:cs typeface="Arial"/>
              </a:rPr>
              <a:t> </a:t>
            </a:r>
            <a:r>
              <a:rPr sz="900" spc="-25" dirty="0">
                <a:latin typeface="Arial"/>
                <a:cs typeface="Arial"/>
              </a:rPr>
              <a:t>in </a:t>
            </a:r>
            <a:r>
              <a:rPr sz="900" spc="-10" dirty="0">
                <a:latin typeface="Arial"/>
                <a:cs typeface="Arial"/>
              </a:rPr>
              <a:t>Transit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615395" y="3715794"/>
            <a:ext cx="1103630" cy="1103630"/>
          </a:xfrm>
          <a:custGeom>
            <a:avLst/>
            <a:gdLst/>
            <a:ahLst/>
            <a:cxnLst/>
            <a:rect l="l" t="t" r="r" b="b"/>
            <a:pathLst>
              <a:path w="1103629" h="1103629">
                <a:moveTo>
                  <a:pt x="551751" y="0"/>
                </a:moveTo>
                <a:lnTo>
                  <a:pt x="504144" y="2025"/>
                </a:lnTo>
                <a:lnTo>
                  <a:pt x="457661" y="7990"/>
                </a:lnTo>
                <a:lnTo>
                  <a:pt x="412469" y="17730"/>
                </a:lnTo>
                <a:lnTo>
                  <a:pt x="368732" y="31079"/>
                </a:lnTo>
                <a:lnTo>
                  <a:pt x="326617" y="47871"/>
                </a:lnTo>
                <a:lnTo>
                  <a:pt x="286289" y="67940"/>
                </a:lnTo>
                <a:lnTo>
                  <a:pt x="247913" y="91122"/>
                </a:lnTo>
                <a:lnTo>
                  <a:pt x="211656" y="117250"/>
                </a:lnTo>
                <a:lnTo>
                  <a:pt x="177682" y="146158"/>
                </a:lnTo>
                <a:lnTo>
                  <a:pt x="146158" y="177682"/>
                </a:lnTo>
                <a:lnTo>
                  <a:pt x="117250" y="211656"/>
                </a:lnTo>
                <a:lnTo>
                  <a:pt x="91122" y="247913"/>
                </a:lnTo>
                <a:lnTo>
                  <a:pt x="67940" y="286289"/>
                </a:lnTo>
                <a:lnTo>
                  <a:pt x="47871" y="326617"/>
                </a:lnTo>
                <a:lnTo>
                  <a:pt x="31079" y="368732"/>
                </a:lnTo>
                <a:lnTo>
                  <a:pt x="17730" y="412469"/>
                </a:lnTo>
                <a:lnTo>
                  <a:pt x="7990" y="457661"/>
                </a:lnTo>
                <a:lnTo>
                  <a:pt x="2025" y="504144"/>
                </a:lnTo>
                <a:lnTo>
                  <a:pt x="0" y="551751"/>
                </a:lnTo>
                <a:lnTo>
                  <a:pt x="2025" y="599358"/>
                </a:lnTo>
                <a:lnTo>
                  <a:pt x="7990" y="645841"/>
                </a:lnTo>
                <a:lnTo>
                  <a:pt x="17730" y="691033"/>
                </a:lnTo>
                <a:lnTo>
                  <a:pt x="31079" y="734770"/>
                </a:lnTo>
                <a:lnTo>
                  <a:pt x="47871" y="776885"/>
                </a:lnTo>
                <a:lnTo>
                  <a:pt x="67940" y="817213"/>
                </a:lnTo>
                <a:lnTo>
                  <a:pt x="91122" y="855589"/>
                </a:lnTo>
                <a:lnTo>
                  <a:pt x="117250" y="891846"/>
                </a:lnTo>
                <a:lnTo>
                  <a:pt x="146158" y="925820"/>
                </a:lnTo>
                <a:lnTo>
                  <a:pt x="177682" y="957344"/>
                </a:lnTo>
                <a:lnTo>
                  <a:pt x="211656" y="986252"/>
                </a:lnTo>
                <a:lnTo>
                  <a:pt x="247913" y="1012380"/>
                </a:lnTo>
                <a:lnTo>
                  <a:pt x="286289" y="1035562"/>
                </a:lnTo>
                <a:lnTo>
                  <a:pt x="326617" y="1055631"/>
                </a:lnTo>
                <a:lnTo>
                  <a:pt x="368732" y="1072423"/>
                </a:lnTo>
                <a:lnTo>
                  <a:pt x="412469" y="1085772"/>
                </a:lnTo>
                <a:lnTo>
                  <a:pt x="457661" y="1095512"/>
                </a:lnTo>
                <a:lnTo>
                  <a:pt x="504144" y="1101477"/>
                </a:lnTo>
                <a:lnTo>
                  <a:pt x="551751" y="1103502"/>
                </a:lnTo>
                <a:lnTo>
                  <a:pt x="599356" y="1101477"/>
                </a:lnTo>
                <a:lnTo>
                  <a:pt x="645837" y="1095512"/>
                </a:lnTo>
                <a:lnTo>
                  <a:pt x="691028" y="1085772"/>
                </a:lnTo>
                <a:lnTo>
                  <a:pt x="734764" y="1072423"/>
                </a:lnTo>
                <a:lnTo>
                  <a:pt x="776878" y="1055631"/>
                </a:lnTo>
                <a:lnTo>
                  <a:pt x="817205" y="1035562"/>
                </a:lnTo>
                <a:lnTo>
                  <a:pt x="855580" y="1012380"/>
                </a:lnTo>
                <a:lnTo>
                  <a:pt x="891836" y="986252"/>
                </a:lnTo>
                <a:lnTo>
                  <a:pt x="925809" y="957344"/>
                </a:lnTo>
                <a:lnTo>
                  <a:pt x="957332" y="925820"/>
                </a:lnTo>
                <a:lnTo>
                  <a:pt x="986241" y="891846"/>
                </a:lnTo>
                <a:lnTo>
                  <a:pt x="1012368" y="855589"/>
                </a:lnTo>
                <a:lnTo>
                  <a:pt x="1035550" y="817213"/>
                </a:lnTo>
                <a:lnTo>
                  <a:pt x="1055619" y="776885"/>
                </a:lnTo>
                <a:lnTo>
                  <a:pt x="1072411" y="734770"/>
                </a:lnTo>
                <a:lnTo>
                  <a:pt x="1085759" y="691033"/>
                </a:lnTo>
                <a:lnTo>
                  <a:pt x="1095499" y="645841"/>
                </a:lnTo>
                <a:lnTo>
                  <a:pt x="1101465" y="599358"/>
                </a:lnTo>
                <a:lnTo>
                  <a:pt x="1103490" y="551751"/>
                </a:lnTo>
                <a:lnTo>
                  <a:pt x="1101465" y="504144"/>
                </a:lnTo>
                <a:lnTo>
                  <a:pt x="1095499" y="457661"/>
                </a:lnTo>
                <a:lnTo>
                  <a:pt x="1085759" y="412469"/>
                </a:lnTo>
                <a:lnTo>
                  <a:pt x="1072411" y="368732"/>
                </a:lnTo>
                <a:lnTo>
                  <a:pt x="1055619" y="326617"/>
                </a:lnTo>
                <a:lnTo>
                  <a:pt x="1035550" y="286289"/>
                </a:lnTo>
                <a:lnTo>
                  <a:pt x="1012368" y="247913"/>
                </a:lnTo>
                <a:lnTo>
                  <a:pt x="986241" y="211656"/>
                </a:lnTo>
                <a:lnTo>
                  <a:pt x="957332" y="177682"/>
                </a:lnTo>
                <a:lnTo>
                  <a:pt x="925809" y="146158"/>
                </a:lnTo>
                <a:lnTo>
                  <a:pt x="891836" y="117250"/>
                </a:lnTo>
                <a:lnTo>
                  <a:pt x="855580" y="91122"/>
                </a:lnTo>
                <a:lnTo>
                  <a:pt x="817205" y="67940"/>
                </a:lnTo>
                <a:lnTo>
                  <a:pt x="776878" y="47871"/>
                </a:lnTo>
                <a:lnTo>
                  <a:pt x="734764" y="31079"/>
                </a:lnTo>
                <a:lnTo>
                  <a:pt x="691028" y="17730"/>
                </a:lnTo>
                <a:lnTo>
                  <a:pt x="645837" y="7990"/>
                </a:lnTo>
                <a:lnTo>
                  <a:pt x="599356" y="2025"/>
                </a:lnTo>
                <a:lnTo>
                  <a:pt x="551751" y="0"/>
                </a:lnTo>
                <a:close/>
              </a:path>
            </a:pathLst>
          </a:custGeom>
          <a:solidFill>
            <a:srgbClr val="9FB146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0904283" y="4116797"/>
            <a:ext cx="524510" cy="28003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2384" marR="5080" indent="-20320">
              <a:lnSpc>
                <a:spcPts val="919"/>
              </a:lnSpc>
              <a:spcBef>
                <a:spcPts val="260"/>
              </a:spcBef>
            </a:pPr>
            <a:r>
              <a:rPr sz="900" spc="-10" dirty="0">
                <a:latin typeface="Arial"/>
                <a:cs typeface="Arial"/>
              </a:rPr>
              <a:t>Customer Analytics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3050" y="785114"/>
            <a:ext cx="9456420" cy="810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10756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Centralized</a:t>
            </a:r>
            <a:r>
              <a:rPr sz="1800" b="1" spc="-6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hub</a:t>
            </a:r>
            <a:r>
              <a:rPr sz="1800" b="1" spc="-5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of</a:t>
            </a:r>
            <a:r>
              <a:rPr sz="1800" b="1" spc="-5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communications</a:t>
            </a:r>
            <a:r>
              <a:rPr sz="1800" b="1" spc="-6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b="1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business</a:t>
            </a:r>
            <a:r>
              <a:rPr sz="1800" b="1" spc="-6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continuity</a:t>
            </a:r>
            <a:r>
              <a:rPr sz="1800" b="1" spc="-6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for</a:t>
            </a:r>
            <a:r>
              <a:rPr sz="1800" b="1" spc="-6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8552C"/>
                </a:solidFill>
                <a:latin typeface="Arial"/>
                <a:cs typeface="Arial"/>
              </a:rPr>
              <a:t>the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enterprise</a:t>
            </a:r>
            <a:r>
              <a:rPr sz="1800" b="1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08552C"/>
                </a:solidFill>
                <a:latin typeface="Arial"/>
                <a:cs typeface="Arial"/>
              </a:rPr>
              <a:t>24/7/365.</a:t>
            </a:r>
            <a:endParaRPr sz="18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415"/>
              </a:spcBef>
            </a:pPr>
            <a:r>
              <a:rPr sz="1200" dirty="0">
                <a:latin typeface="Arial"/>
                <a:cs typeface="Arial"/>
              </a:rPr>
              <a:t>Health</a:t>
            </a:r>
            <a:r>
              <a:rPr sz="1200" spc="-25" dirty="0">
                <a:latin typeface="Arial"/>
                <a:cs typeface="Arial"/>
              </a:rPr>
              <a:t> </a:t>
            </a:r>
            <a:r>
              <a:rPr sz="1200" spc="-50" dirty="0">
                <a:latin typeface="Arial"/>
                <a:cs typeface="Arial"/>
              </a:rPr>
              <a:t>&amp;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3050" y="1333754"/>
            <a:ext cx="7535545" cy="24028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00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Guidance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support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before,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during,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after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event.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595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SOC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Specialists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trained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in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response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procedures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protocols.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Dispatch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internal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external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resources.</a:t>
            </a:r>
            <a:endParaRPr sz="1800">
              <a:latin typeface="Arial"/>
              <a:cs typeface="Arial"/>
            </a:endParaRPr>
          </a:p>
          <a:p>
            <a:pPr marL="299085" marR="33401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Full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time</a:t>
            </a:r>
            <a:r>
              <a:rPr sz="1800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facilities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management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team;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site,</a:t>
            </a:r>
            <a:r>
              <a:rPr sz="1800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grounds,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building,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all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maintained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with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preventative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maintenance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&amp;</a:t>
            </a:r>
            <a:r>
              <a:rPr sz="1800" spc="-7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24hr.</a:t>
            </a:r>
            <a:r>
              <a:rPr sz="1800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service</a:t>
            </a:r>
            <a:r>
              <a:rPr sz="1800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contracts.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har char="•"/>
              <a:tabLst>
                <a:tab pos="298450" algn="l"/>
              </a:tabLst>
            </a:pP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SOC</a:t>
            </a:r>
            <a:r>
              <a:rPr sz="1800" spc="-114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Alert</a:t>
            </a:r>
            <a:r>
              <a:rPr sz="1800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notifications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published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for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leadership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in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support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of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event.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Facilitate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corporate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response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to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emergency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crisis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situations.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3050" y="4188967"/>
            <a:ext cx="25927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SOC</a:t>
            </a:r>
            <a:r>
              <a:rPr sz="1800" b="1" spc="-6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8552C"/>
                </a:solidFill>
                <a:latin typeface="Arial"/>
                <a:cs typeface="Arial"/>
              </a:rPr>
              <a:t>Operational</a:t>
            </a:r>
            <a:r>
              <a:rPr sz="1800" b="1" spc="-5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8552C"/>
                </a:solidFill>
                <a:latin typeface="Arial"/>
                <a:cs typeface="Arial"/>
              </a:rPr>
              <a:t>Focus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3050" y="4463288"/>
            <a:ext cx="11338560" cy="170180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00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Central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business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continuity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support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services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via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Helpdesk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ticketing.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595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Remote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security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support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for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access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control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alarm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 monitoring.</a:t>
            </a:r>
            <a:endParaRPr sz="180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600"/>
              </a:spcBef>
              <a:buChar char="•"/>
              <a:tabLst>
                <a:tab pos="298450" algn="l"/>
              </a:tabLst>
            </a:pP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Compliance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support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regulatory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monitoring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of</a:t>
            </a:r>
            <a:r>
              <a:rPr sz="1800" spc="-3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CCTV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vehicles</a:t>
            </a:r>
            <a:r>
              <a:rPr sz="1800" spc="-1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in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transit.</a:t>
            </a:r>
            <a:endParaRPr sz="1800">
              <a:latin typeface="Arial"/>
              <a:cs typeface="Arial"/>
            </a:endParaRPr>
          </a:p>
          <a:p>
            <a:pPr marL="299085" marR="5080" indent="-287020">
              <a:lnSpc>
                <a:spcPct val="100000"/>
              </a:lnSpc>
              <a:spcBef>
                <a:spcPts val="600"/>
              </a:spcBef>
              <a:buChar char="•"/>
              <a:tabLst>
                <a:tab pos="299085" algn="l"/>
              </a:tabLst>
            </a:pP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Situational</a:t>
            </a:r>
            <a:r>
              <a:rPr sz="1800" spc="-114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Awareness</a:t>
            </a:r>
            <a:r>
              <a:rPr sz="1800" spc="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monitoring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of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business</a:t>
            </a:r>
            <a:r>
              <a:rPr sz="1800" spc="-2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assets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provide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expertise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and</a:t>
            </a:r>
            <a:r>
              <a:rPr sz="1800" spc="-4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response</a:t>
            </a:r>
            <a:r>
              <a:rPr sz="1800" spc="-2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whenever</a:t>
            </a:r>
            <a:r>
              <a:rPr sz="1800" spc="5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business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disrupting</a:t>
            </a:r>
            <a:r>
              <a:rPr sz="1800" spc="-3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8552C"/>
                </a:solidFill>
                <a:latin typeface="Arial"/>
                <a:cs typeface="Arial"/>
              </a:rPr>
              <a:t>events</a:t>
            </a:r>
            <a:r>
              <a:rPr sz="1800" spc="-40" dirty="0">
                <a:solidFill>
                  <a:srgbClr val="08552C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8552C"/>
                </a:solidFill>
                <a:latin typeface="Arial"/>
                <a:cs typeface="Arial"/>
              </a:rPr>
              <a:t>occur.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7" name="object 2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98385" y="1823592"/>
            <a:ext cx="3754080" cy="2162771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768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Physical</a:t>
            </a:r>
            <a:r>
              <a:rPr sz="4400" spc="-140" dirty="0"/>
              <a:t> </a:t>
            </a:r>
            <a:r>
              <a:rPr sz="4400" spc="-10" dirty="0"/>
              <a:t>Security</a:t>
            </a:r>
            <a:endParaRPr sz="4400"/>
          </a:p>
        </p:txBody>
      </p:sp>
      <p:grpSp>
        <p:nvGrpSpPr>
          <p:cNvPr id="3" name="object 3"/>
          <p:cNvGrpSpPr/>
          <p:nvPr/>
        </p:nvGrpSpPr>
        <p:grpSpPr>
          <a:xfrm>
            <a:off x="4792891" y="808164"/>
            <a:ext cx="7038975" cy="5241925"/>
            <a:chOff x="4792891" y="808164"/>
            <a:chExt cx="7038975" cy="5241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13042" y="962427"/>
              <a:ext cx="6566646" cy="490171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807178" y="822451"/>
              <a:ext cx="7010400" cy="5213350"/>
            </a:xfrm>
            <a:custGeom>
              <a:avLst/>
              <a:gdLst/>
              <a:ahLst/>
              <a:cxnLst/>
              <a:rect l="l" t="t" r="r" b="b"/>
              <a:pathLst>
                <a:path w="7010400" h="5213350">
                  <a:moveTo>
                    <a:pt x="0" y="0"/>
                  </a:moveTo>
                  <a:lnTo>
                    <a:pt x="7010298" y="0"/>
                  </a:lnTo>
                  <a:lnTo>
                    <a:pt x="7010298" y="5213083"/>
                  </a:lnTo>
                  <a:lnTo>
                    <a:pt x="0" y="5213083"/>
                  </a:lnTo>
                  <a:lnTo>
                    <a:pt x="0" y="0"/>
                  </a:lnTo>
                  <a:close/>
                </a:path>
              </a:pathLst>
            </a:custGeom>
            <a:ln w="28575">
              <a:solidFill>
                <a:srgbClr val="D4DF5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21245" y="1153080"/>
            <a:ext cx="453961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</a:tabLst>
            </a:pPr>
            <a:r>
              <a:rPr sz="1800" b="1" dirty="0">
                <a:solidFill>
                  <a:srgbClr val="1A5531"/>
                </a:solidFill>
                <a:latin typeface="Arial"/>
                <a:cs typeface="Arial"/>
              </a:rPr>
              <a:t>RISE</a:t>
            </a:r>
            <a:r>
              <a:rPr sz="1800" b="1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1A5531"/>
                </a:solidFill>
                <a:latin typeface="Arial"/>
                <a:cs typeface="Arial"/>
              </a:rPr>
              <a:t>Security</a:t>
            </a:r>
            <a:r>
              <a:rPr sz="1800" b="1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1A5531"/>
                </a:solidFill>
                <a:latin typeface="Arial"/>
                <a:cs typeface="Arial"/>
              </a:rPr>
              <a:t>Elements:</a:t>
            </a:r>
            <a:endParaRPr sz="1800">
              <a:latin typeface="Arial"/>
              <a:cs typeface="Arial"/>
            </a:endParaRPr>
          </a:p>
          <a:p>
            <a:pPr marL="756285" marR="391160" lvl="1" indent="-287020">
              <a:lnSpc>
                <a:spcPct val="100000"/>
              </a:lnSpc>
              <a:buChar char="•"/>
              <a:tabLst>
                <a:tab pos="756285" algn="l"/>
                <a:tab pos="3303904" algn="l"/>
              </a:tabLst>
            </a:pP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Cameras</a:t>
            </a:r>
            <a:r>
              <a:rPr sz="1800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providing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coverage</a:t>
            </a:r>
            <a:r>
              <a:rPr sz="1800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to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every</a:t>
            </a:r>
            <a:r>
              <a:rPr sz="1800" spc="-1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inch</a:t>
            </a:r>
            <a:r>
              <a:rPr sz="1800" spc="-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of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the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facility.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	No</a:t>
            </a:r>
            <a:r>
              <a:rPr sz="1800" spc="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blind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spots.</a:t>
            </a:r>
            <a:endParaRPr sz="1800">
              <a:latin typeface="Arial"/>
              <a:cs typeface="Arial"/>
            </a:endParaRPr>
          </a:p>
          <a:p>
            <a:pPr marL="756285" marR="5080" lvl="1" indent="-287020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Access</a:t>
            </a:r>
            <a:r>
              <a:rPr sz="1800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control</a:t>
            </a:r>
            <a:r>
              <a:rPr sz="1800" spc="-3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doors,</a:t>
            </a:r>
            <a:r>
              <a:rPr sz="1800" spc="-4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including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multi-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factor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ID</a:t>
            </a:r>
            <a:r>
              <a:rPr sz="1800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and</a:t>
            </a:r>
            <a:r>
              <a:rPr sz="1800" spc="-1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distinct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levels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of</a:t>
            </a:r>
            <a:r>
              <a:rPr sz="1800" spc="50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access.</a:t>
            </a:r>
            <a:endParaRPr sz="1800">
              <a:latin typeface="Arial"/>
              <a:cs typeface="Arial"/>
            </a:endParaRPr>
          </a:p>
          <a:p>
            <a:pPr marL="756285" marR="5715" lvl="1" indent="-287020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Motion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detectors,</a:t>
            </a:r>
            <a:r>
              <a:rPr sz="1800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glass</a:t>
            </a:r>
            <a:r>
              <a:rPr sz="1800" spc="-3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breaks,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panic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and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holdup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alarms.</a:t>
            </a:r>
            <a:endParaRPr sz="1800">
              <a:latin typeface="Arial"/>
              <a:cs typeface="Arial"/>
            </a:endParaRPr>
          </a:p>
          <a:p>
            <a:pPr marL="756285" marR="94615" lvl="1" indent="-287020">
              <a:lnSpc>
                <a:spcPct val="100000"/>
              </a:lnSpc>
              <a:buChar char="•"/>
              <a:tabLst>
                <a:tab pos="756285" algn="l"/>
              </a:tabLst>
            </a:pP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Not</a:t>
            </a:r>
            <a:r>
              <a:rPr sz="1800" spc="-4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pictured: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Order</a:t>
            </a:r>
            <a:r>
              <a:rPr sz="1800" spc="-4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fulfillment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A5531"/>
                </a:solidFill>
                <a:latin typeface="Arial"/>
                <a:cs typeface="Arial"/>
              </a:rPr>
              <a:t>from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the</a:t>
            </a:r>
            <a:r>
              <a:rPr sz="1800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vault</a:t>
            </a:r>
            <a:r>
              <a:rPr sz="1800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allows</a:t>
            </a:r>
            <a:r>
              <a:rPr sz="1800" spc="1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for</a:t>
            </a:r>
            <a:r>
              <a:rPr sz="1800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additional</a:t>
            </a:r>
            <a:r>
              <a:rPr sz="1800" spc="-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control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and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safety</a:t>
            </a:r>
            <a:r>
              <a:rPr sz="18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A5531"/>
                </a:solidFill>
                <a:latin typeface="Arial"/>
                <a:cs typeface="Arial"/>
              </a:rPr>
              <a:t>for</a:t>
            </a:r>
            <a:r>
              <a:rPr sz="1800" spc="-1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A5531"/>
                </a:solidFill>
                <a:latin typeface="Arial"/>
                <a:cs typeface="Arial"/>
              </a:rPr>
              <a:t>staff.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92828" y="6457326"/>
            <a:ext cx="165735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25" dirty="0">
                <a:solidFill>
                  <a:srgbClr val="D2451E"/>
                </a:solidFill>
                <a:latin typeface="Arial Narrow"/>
                <a:cs typeface="Arial Narrow"/>
              </a:rPr>
              <a:t>16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71056" y="6094384"/>
            <a:ext cx="50831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1A5531"/>
                </a:solidFill>
                <a:latin typeface="Calibri"/>
                <a:cs typeface="Calibri"/>
              </a:rPr>
              <a:t>*Example</a:t>
            </a:r>
            <a:r>
              <a:rPr sz="1400" spc="-3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of</a:t>
            </a:r>
            <a:r>
              <a:rPr sz="14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a</a:t>
            </a:r>
            <a:r>
              <a:rPr sz="14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RISE</a:t>
            </a:r>
            <a:r>
              <a:rPr sz="1400" spc="-5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security</a:t>
            </a:r>
            <a:r>
              <a:rPr sz="14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overlay.</a:t>
            </a:r>
            <a:r>
              <a:rPr sz="1400" spc="22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This</a:t>
            </a:r>
            <a:r>
              <a:rPr sz="14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is</a:t>
            </a:r>
            <a:r>
              <a:rPr sz="1400" spc="-4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not</a:t>
            </a:r>
            <a:r>
              <a:rPr sz="14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the</a:t>
            </a:r>
            <a:r>
              <a:rPr sz="1400" spc="-30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1A5531"/>
                </a:solidFill>
                <a:latin typeface="Calibri"/>
                <a:cs typeface="Calibri"/>
              </a:rPr>
              <a:t>proposed</a:t>
            </a:r>
            <a:r>
              <a:rPr sz="1400" spc="-45" dirty="0">
                <a:solidFill>
                  <a:srgbClr val="1A5531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1A5531"/>
                </a:solidFill>
                <a:latin typeface="Calibri"/>
                <a:cs typeface="Calibri"/>
              </a:rPr>
              <a:t>location.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07390" y="6468502"/>
            <a:ext cx="3838575" cy="1765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75"/>
              </a:lnSpc>
              <a:tabLst>
                <a:tab pos="3697604" algn="l"/>
              </a:tabLst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	</a:t>
            </a:r>
            <a:r>
              <a:rPr sz="1200" spc="-25" dirty="0">
                <a:solidFill>
                  <a:srgbClr val="D2451E"/>
                </a:solidFill>
                <a:latin typeface="Arial Narrow"/>
                <a:cs typeface="Arial Narrow"/>
              </a:rPr>
              <a:t>17</a:t>
            </a:r>
            <a:endParaRPr sz="1200">
              <a:latin typeface="Arial Narrow"/>
              <a:cs typeface="Arial Narrow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7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2964" y="3778897"/>
              <a:ext cx="2343141" cy="1115060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43851" y="2790836"/>
            <a:ext cx="286956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10" dirty="0">
                <a:solidFill>
                  <a:srgbClr val="00461D"/>
                </a:solidFill>
              </a:rPr>
              <a:t>Appendix</a:t>
            </a:r>
            <a:endParaRPr sz="600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14637" rIns="0" bIns="0" rtlCol="0">
            <a:spAutoFit/>
          </a:bodyPr>
          <a:lstStyle/>
          <a:p>
            <a:pPr marL="941705">
              <a:lnSpc>
                <a:spcPct val="100000"/>
              </a:lnSpc>
              <a:spcBef>
                <a:spcPts val="95"/>
              </a:spcBef>
            </a:pPr>
            <a:r>
              <a:rPr dirty="0"/>
              <a:t>Issue</a:t>
            </a:r>
            <a:r>
              <a:rPr spc="-40" dirty="0"/>
              <a:t> </a:t>
            </a:r>
            <a:r>
              <a:rPr dirty="0"/>
              <a:t>2</a:t>
            </a:r>
            <a:r>
              <a:rPr spc="-35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dirty="0"/>
              <a:t>By</a:t>
            </a:r>
            <a:r>
              <a:rPr spc="-35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spc="-10" dirty="0"/>
              <a:t>Numbers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751569" y="1138585"/>
            <a:ext cx="10215880" cy="7931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0029" marR="5080" indent="-227329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Issue</a:t>
            </a:r>
            <a:r>
              <a:rPr sz="2800" spc="-6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2</a:t>
            </a:r>
            <a:r>
              <a:rPr sz="2800" spc="-5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was</a:t>
            </a:r>
            <a:r>
              <a:rPr sz="2800" spc="-4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the</a:t>
            </a:r>
            <a:r>
              <a:rPr sz="2800" spc="-6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ballot</a:t>
            </a:r>
            <a:r>
              <a:rPr sz="2800" spc="-3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initiative</a:t>
            </a:r>
            <a:r>
              <a:rPr sz="2800" spc="-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in</a:t>
            </a:r>
            <a:r>
              <a:rPr sz="2800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November</a:t>
            </a:r>
            <a:r>
              <a:rPr sz="2800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2023</a:t>
            </a:r>
            <a:r>
              <a:rPr sz="2800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to</a:t>
            </a:r>
            <a:r>
              <a:rPr sz="2800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commercialize,</a:t>
            </a:r>
            <a:r>
              <a:rPr sz="2800" spc="-3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1A5531"/>
                </a:solidFill>
                <a:latin typeface="Arial Narrow"/>
                <a:cs typeface="Arial Narrow"/>
              </a:rPr>
              <a:t>regulate, 	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legalize,</a:t>
            </a:r>
            <a:r>
              <a:rPr sz="2800" spc="-1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and</a:t>
            </a:r>
            <a:r>
              <a:rPr sz="2800" spc="-3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tax</a:t>
            </a:r>
            <a:r>
              <a:rPr sz="2800" spc="-4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the</a:t>
            </a:r>
            <a:r>
              <a:rPr sz="2800" spc="-3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adult</a:t>
            </a:r>
            <a:r>
              <a:rPr sz="2800" spc="-2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use</a:t>
            </a:r>
            <a:r>
              <a:rPr sz="2800" spc="-5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dirty="0">
                <a:solidFill>
                  <a:srgbClr val="1A5531"/>
                </a:solidFill>
                <a:latin typeface="Arial Narrow"/>
                <a:cs typeface="Arial Narrow"/>
              </a:rPr>
              <a:t>of</a:t>
            </a:r>
            <a:r>
              <a:rPr sz="2800" spc="-3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2800" spc="-10" dirty="0">
                <a:solidFill>
                  <a:srgbClr val="1A5531"/>
                </a:solidFill>
                <a:latin typeface="Arial Narrow"/>
                <a:cs typeface="Arial Narrow"/>
              </a:rPr>
              <a:t>cannabis.</a:t>
            </a:r>
            <a:endParaRPr sz="2800">
              <a:latin typeface="Arial Narrow"/>
              <a:cs typeface="Arial Narrow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417457" y="2153191"/>
          <a:ext cx="7103109" cy="11322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8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8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38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7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Voting</a:t>
                      </a:r>
                      <a:r>
                        <a:rPr sz="1800" b="1" spc="-5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55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553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1A55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Brunswick</a:t>
                      </a:r>
                      <a:r>
                        <a:rPr sz="1800" spc="-5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2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Hills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56.01%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1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43.98%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1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Medina</a:t>
                      </a:r>
                      <a:r>
                        <a:rPr sz="1800" spc="-45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County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53.83%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800" spc="-10" dirty="0">
                          <a:solidFill>
                            <a:srgbClr val="1A5531"/>
                          </a:solidFill>
                          <a:latin typeface="Calibri"/>
                          <a:cs typeface="Calibri"/>
                        </a:rPr>
                        <a:t>46.17%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Known</a:t>
            </a:r>
            <a:r>
              <a:rPr spc="-60" dirty="0"/>
              <a:t> </a:t>
            </a:r>
            <a:r>
              <a:rPr dirty="0"/>
              <a:t>Concerns</a:t>
            </a:r>
            <a:r>
              <a:rPr spc="-35" dirty="0"/>
              <a:t> </a:t>
            </a:r>
            <a:r>
              <a:rPr dirty="0"/>
              <a:t>of</a:t>
            </a:r>
            <a:r>
              <a:rPr spc="-50" dirty="0"/>
              <a:t> </a:t>
            </a:r>
            <a:r>
              <a:rPr dirty="0"/>
              <a:t>Constituents</a:t>
            </a:r>
            <a:r>
              <a:rPr spc="-30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dirty="0"/>
              <a:t>Public</a:t>
            </a:r>
            <a:r>
              <a:rPr spc="-40" dirty="0"/>
              <a:t> </a:t>
            </a:r>
            <a:r>
              <a:rPr spc="-10" dirty="0"/>
              <a:t>Safety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698626" y="1022857"/>
            <a:ext cx="10692765" cy="5039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solidFill>
                  <a:srgbClr val="07542C"/>
                </a:solidFill>
                <a:latin typeface="Arial"/>
                <a:cs typeface="Arial"/>
              </a:rPr>
              <a:t>Studies</a:t>
            </a:r>
            <a:r>
              <a:rPr sz="2000" b="1" spc="-7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7542C"/>
                </a:solidFill>
                <a:latin typeface="Arial"/>
                <a:cs typeface="Arial"/>
              </a:rPr>
              <a:t>show</a:t>
            </a:r>
            <a:r>
              <a:rPr sz="2000" b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no</a:t>
            </a:r>
            <a:r>
              <a:rPr sz="2000" b="1" u="heavy" spc="-45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increase</a:t>
            </a:r>
            <a:r>
              <a:rPr sz="2000" b="1" u="heavy" spc="-90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in</a:t>
            </a:r>
            <a:r>
              <a:rPr sz="2000" b="1" u="heavy" spc="-50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crime</a:t>
            </a:r>
            <a:r>
              <a:rPr sz="2000" b="1" u="none" spc="-5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associated</a:t>
            </a:r>
            <a:r>
              <a:rPr sz="2000" b="1" u="none" spc="-12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with</a:t>
            </a:r>
            <a:r>
              <a:rPr sz="2000" b="1" u="none" spc="-13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adult-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use</a:t>
            </a:r>
            <a:r>
              <a:rPr sz="2000" b="1" u="none" spc="-114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cannabis</a:t>
            </a:r>
            <a:r>
              <a:rPr sz="2000" b="1" u="none" spc="-10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dispensaries</a:t>
            </a:r>
            <a:endParaRPr sz="2000">
              <a:latin typeface="Arial"/>
              <a:cs typeface="Arial"/>
            </a:endParaRPr>
          </a:p>
          <a:p>
            <a:pPr marL="812165" marR="5080" lvl="1" indent="-342900">
              <a:lnSpc>
                <a:spcPct val="100000"/>
              </a:lnSpc>
              <a:spcBef>
                <a:spcPts val="920"/>
              </a:spcBef>
              <a:buChar char="•"/>
              <a:tabLst>
                <a:tab pos="812165" algn="l"/>
              </a:tabLst>
            </a:pPr>
            <a:r>
              <a:rPr sz="1200" dirty="0">
                <a:solidFill>
                  <a:srgbClr val="1A5531"/>
                </a:solidFill>
                <a:latin typeface="Arial"/>
                <a:cs typeface="Arial"/>
              </a:rPr>
              <a:t>“The</a:t>
            </a:r>
            <a:r>
              <a:rPr sz="1200" spc="-5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"/>
                <a:cs typeface="Arial"/>
              </a:rPr>
              <a:t>opening</a:t>
            </a:r>
            <a:r>
              <a:rPr sz="1200" spc="-7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A5531"/>
                </a:solidFill>
                <a:latin typeface="Arial"/>
                <a:cs typeface="Arial"/>
              </a:rPr>
              <a:t>of</a:t>
            </a:r>
            <a:r>
              <a:rPr sz="1200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A5531"/>
                </a:solidFill>
                <a:latin typeface="Arial"/>
                <a:cs typeface="Arial"/>
              </a:rPr>
              <a:t>state-</a:t>
            </a:r>
            <a:r>
              <a:rPr sz="1200" dirty="0">
                <a:solidFill>
                  <a:srgbClr val="1A5531"/>
                </a:solidFill>
                <a:latin typeface="Arial"/>
                <a:cs typeface="Arial"/>
              </a:rPr>
              <a:t>licensed</a:t>
            </a:r>
            <a:r>
              <a:rPr sz="1200" spc="-6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"/>
                <a:cs typeface="Arial"/>
              </a:rPr>
              <a:t>marijuana</a:t>
            </a:r>
            <a:r>
              <a:rPr sz="1200" spc="-5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"/>
                <a:cs typeface="Arial"/>
              </a:rPr>
              <a:t>retailers</a:t>
            </a:r>
            <a:r>
              <a:rPr sz="1200" spc="-8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does</a:t>
            </a:r>
            <a:r>
              <a:rPr sz="1200" b="1" u="heavy" spc="-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sz="1200" b="1" u="heavy" spc="2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negatively impact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local</a:t>
            </a:r>
            <a:r>
              <a:rPr sz="1200" b="1" u="heavy" spc="-2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crime</a:t>
            </a:r>
            <a:r>
              <a:rPr sz="1200" b="1" u="heavy" spc="-4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rates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,</a:t>
            </a:r>
            <a:r>
              <a:rPr sz="1200" u="none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20" dirty="0">
                <a:solidFill>
                  <a:srgbClr val="1A5531"/>
                </a:solidFill>
                <a:latin typeface="Arial"/>
                <a:cs typeface="Arial"/>
              </a:rPr>
              <a:t>according</a:t>
            </a:r>
            <a:r>
              <a:rPr sz="1200" u="none" spc="-8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to</a:t>
            </a:r>
            <a:r>
              <a:rPr sz="1200" u="none" spc="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data.”</a:t>
            </a:r>
            <a:r>
              <a:rPr sz="1200" u="none" spc="-6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(Dong</a:t>
            </a:r>
            <a:r>
              <a:rPr sz="1200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u="none" spc="-9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spc="-20" dirty="0">
                <a:solidFill>
                  <a:srgbClr val="6D6D6D"/>
                </a:solidFill>
                <a:latin typeface="Arial"/>
                <a:cs typeface="Arial"/>
              </a:rPr>
              <a:t>Tyndall</a:t>
            </a:r>
            <a:r>
              <a:rPr sz="1200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(2023)</a:t>
            </a:r>
            <a:r>
              <a:rPr sz="1200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The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impact of</a:t>
            </a:r>
            <a:r>
              <a:rPr sz="1200" i="1" u="none" spc="-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recreational</a:t>
            </a:r>
            <a:r>
              <a:rPr sz="1200" i="1" u="none" spc="-6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marijuana</a:t>
            </a:r>
            <a:r>
              <a:rPr sz="1200" i="1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dispensaries</a:t>
            </a:r>
            <a:r>
              <a:rPr sz="1200" i="1" u="none" spc="-6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on</a:t>
            </a:r>
            <a:r>
              <a:rPr sz="1200" i="1" u="none" spc="-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crime:</a:t>
            </a:r>
            <a:r>
              <a:rPr sz="1200" i="1" u="none" spc="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Evidence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from</a:t>
            </a:r>
            <a:r>
              <a:rPr sz="1200" i="1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</a:t>
            </a:r>
            <a:r>
              <a:rPr sz="1200" i="1" u="none" spc="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lottery</a:t>
            </a:r>
            <a:r>
              <a:rPr sz="1200" i="1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experiment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812165" lvl="1" indent="-342265">
              <a:lnSpc>
                <a:spcPct val="100000"/>
              </a:lnSpc>
              <a:spcBef>
                <a:spcPts val="900"/>
              </a:spcBef>
              <a:buClr>
                <a:srgbClr val="000000"/>
              </a:buClr>
              <a:buChar char="•"/>
              <a:tabLst>
                <a:tab pos="812165" algn="l"/>
              </a:tabLst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”……an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additional</a:t>
            </a:r>
            <a:r>
              <a:rPr sz="1200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dispensary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neighborhood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leads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spc="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reduction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17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crimes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per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month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per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10,000</a:t>
            </a:r>
            <a:r>
              <a:rPr sz="1200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residents,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which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corresponds</a:t>
            </a:r>
            <a:r>
              <a:rPr sz="1200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to</a:t>
            </a:r>
            <a:r>
              <a:rPr sz="1200" spc="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roughly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812800" marR="528320">
              <a:lnSpc>
                <a:spcPct val="100000"/>
              </a:lnSpc>
            </a:pP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19</a:t>
            </a:r>
            <a:r>
              <a:rPr sz="1200" b="1" u="heavy" spc="-5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percent</a:t>
            </a:r>
            <a:r>
              <a:rPr sz="1200" b="1" u="heavy" spc="-7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decline</a:t>
            </a:r>
            <a:r>
              <a:rPr sz="1200" b="1" u="heavy" spc="-4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relative</a:t>
            </a:r>
            <a:r>
              <a:rPr sz="1200" b="1" u="heavy" spc="-3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to</a:t>
            </a:r>
            <a:r>
              <a:rPr sz="1200" b="1" u="heavy" spc="-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2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average</a:t>
            </a:r>
            <a:r>
              <a:rPr sz="1200" b="1" u="heavy" spc="-6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crime</a:t>
            </a:r>
            <a:r>
              <a:rPr sz="1200" b="1" u="heavy" spc="-5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rate</a:t>
            </a:r>
            <a:r>
              <a:rPr sz="1200" b="1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over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sample</a:t>
            </a:r>
            <a:r>
              <a:rPr sz="1200" u="none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period.</a:t>
            </a:r>
            <a:r>
              <a:rPr sz="1200" u="none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Reductions</a:t>
            </a:r>
            <a:r>
              <a:rPr sz="1200" u="none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crime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are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highly</a:t>
            </a:r>
            <a:r>
              <a:rPr sz="1200" u="none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localized,</a:t>
            </a:r>
            <a:r>
              <a:rPr sz="1200" u="none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u="none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no</a:t>
            </a:r>
            <a:r>
              <a:rPr sz="1200" u="none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evidence</a:t>
            </a:r>
            <a:r>
              <a:rPr sz="1200" u="none" spc="5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spillover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benefits</a:t>
            </a:r>
            <a:r>
              <a:rPr sz="1200" u="none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to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adjacent</a:t>
            </a:r>
            <a:r>
              <a:rPr sz="1200" u="none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neighborhoods.”</a:t>
            </a:r>
            <a:r>
              <a:rPr sz="1200" u="none" spc="2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(Brinkman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spc="-25" dirty="0">
                <a:solidFill>
                  <a:srgbClr val="6D6D6D"/>
                </a:solidFill>
                <a:latin typeface="Arial"/>
                <a:cs typeface="Arial"/>
              </a:rPr>
              <a:t>Mok-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Lamme</a:t>
            </a:r>
            <a:r>
              <a:rPr sz="1200" u="none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(2019)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Not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my</a:t>
            </a:r>
            <a:r>
              <a:rPr sz="1200" i="1" u="none" spc="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backyard?</a:t>
            </a:r>
            <a:r>
              <a:rPr sz="1200" i="1" u="none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not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so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fast.</a:t>
            </a:r>
            <a:r>
              <a:rPr sz="1200" i="1" u="none" spc="-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the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effect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marijuana legalization</a:t>
            </a:r>
            <a:r>
              <a:rPr sz="1200" i="1" u="none" spc="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on</a:t>
            </a:r>
            <a:r>
              <a:rPr sz="1200" i="1" u="none" spc="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neighborhood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crime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sz="1200">
              <a:latin typeface="Arial"/>
              <a:cs typeface="Arial"/>
            </a:endParaRPr>
          </a:p>
          <a:p>
            <a:pPr marL="354965" marR="344170" indent="-342900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sz="2000" b="1" dirty="0">
                <a:solidFill>
                  <a:srgbClr val="07542C"/>
                </a:solidFill>
                <a:latin typeface="Arial"/>
                <a:cs typeface="Arial"/>
              </a:rPr>
              <a:t>Studies</a:t>
            </a:r>
            <a:r>
              <a:rPr sz="2000" b="1" spc="-7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7542C"/>
                </a:solidFill>
                <a:latin typeface="Arial"/>
                <a:cs typeface="Arial"/>
              </a:rPr>
              <a:t>show</a:t>
            </a:r>
            <a:r>
              <a:rPr sz="2000" b="1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no</a:t>
            </a:r>
            <a:r>
              <a:rPr sz="2000" b="1" u="heavy" spc="-25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 </a:t>
            </a:r>
            <a:r>
              <a:rPr sz="2000" b="1" u="heavy" dirty="0">
                <a:solidFill>
                  <a:srgbClr val="07542C"/>
                </a:solidFill>
                <a:uFill>
                  <a:solidFill>
                    <a:srgbClr val="07542C"/>
                  </a:solidFill>
                </a:uFill>
                <a:latin typeface="Arial"/>
                <a:cs typeface="Arial"/>
              </a:rPr>
              <a:t>relationship</a:t>
            </a:r>
            <a:r>
              <a:rPr sz="2000" b="1" u="none" spc="-10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between</a:t>
            </a:r>
            <a:r>
              <a:rPr sz="2000" b="1" u="none" spc="-16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adult-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use</a:t>
            </a:r>
            <a:r>
              <a:rPr sz="2000" b="1" u="none" spc="-4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cannabis</a:t>
            </a:r>
            <a:r>
              <a:rPr sz="2000" b="1" u="none" spc="-6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and</a:t>
            </a:r>
            <a:r>
              <a:rPr sz="2000" b="1" u="none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an</a:t>
            </a:r>
            <a:r>
              <a:rPr sz="2000" b="1" u="none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increase</a:t>
            </a:r>
            <a:r>
              <a:rPr sz="2000" b="1" u="none" spc="-8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in</a:t>
            </a:r>
            <a:r>
              <a:rPr sz="2000" b="1" u="none" spc="-4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traffic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accidents/driving</a:t>
            </a:r>
            <a:r>
              <a:rPr sz="2000" b="1" u="none" spc="-7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under</a:t>
            </a:r>
            <a:r>
              <a:rPr sz="2000" b="1" u="none" spc="-8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influence</a:t>
            </a:r>
            <a:r>
              <a:rPr sz="2000" b="1" u="none" spc="-10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of</a:t>
            </a:r>
            <a:r>
              <a:rPr sz="2000" b="1" u="none" spc="-65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dirty="0">
                <a:solidFill>
                  <a:srgbClr val="07542C"/>
                </a:solidFill>
                <a:latin typeface="Arial"/>
                <a:cs typeface="Arial"/>
              </a:rPr>
              <a:t>cannabis</a:t>
            </a:r>
            <a:r>
              <a:rPr sz="2000" b="1" u="none" spc="-90" dirty="0">
                <a:solidFill>
                  <a:srgbClr val="07542C"/>
                </a:solidFill>
                <a:latin typeface="Arial"/>
                <a:cs typeface="Arial"/>
              </a:rPr>
              <a:t> </a:t>
            </a:r>
            <a:r>
              <a:rPr sz="2000" b="1" u="none" spc="-10" dirty="0">
                <a:solidFill>
                  <a:srgbClr val="07542C"/>
                </a:solidFill>
                <a:latin typeface="Arial"/>
                <a:cs typeface="Arial"/>
              </a:rPr>
              <a:t>(DUIC)</a:t>
            </a:r>
            <a:endParaRPr sz="2000">
              <a:latin typeface="Arial"/>
              <a:cs typeface="Arial"/>
            </a:endParaRPr>
          </a:p>
          <a:p>
            <a:pPr marL="812165" marR="68580" lvl="1" indent="-342900">
              <a:lnSpc>
                <a:spcPct val="100000"/>
              </a:lnSpc>
              <a:spcBef>
                <a:spcPts val="919"/>
              </a:spcBef>
              <a:buChar char="•"/>
              <a:tabLst>
                <a:tab pos="812165" algn="l"/>
              </a:tabLst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“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risk</a:t>
            </a:r>
            <a:r>
              <a:rPr sz="1200" b="1" u="heavy" spc="-2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-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DUIC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in</a:t>
            </a:r>
            <a:r>
              <a:rPr sz="1200" b="1" u="heavy" spc="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recreational</a:t>
            </a:r>
            <a:r>
              <a:rPr sz="1200" b="1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(risk</a:t>
            </a:r>
            <a:r>
              <a:rPr sz="1200" u="none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ratio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[RR] =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0.41,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95%</a:t>
            </a:r>
            <a:r>
              <a:rPr sz="1200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confidence</a:t>
            </a:r>
            <a:r>
              <a:rPr sz="1200" u="none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interval</a:t>
            </a:r>
            <a:r>
              <a:rPr sz="1200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(CI):0.23–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0.72)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and</a:t>
            </a:r>
            <a:r>
              <a:rPr sz="1200" b="1" u="heavy" spc="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medical</a:t>
            </a:r>
            <a:r>
              <a:rPr sz="1200" b="1" u="none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(RR</a:t>
            </a:r>
            <a:r>
              <a:rPr sz="1200" u="none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u="none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0.39,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95%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CI:0.20–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0.79)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states</a:t>
            </a:r>
            <a:r>
              <a:rPr sz="1200" b="1" u="heavy" spc="-7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was</a:t>
            </a:r>
            <a:r>
              <a:rPr sz="1200" b="1" u="heavy" spc="-5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lower</a:t>
            </a:r>
            <a:r>
              <a:rPr sz="1200" b="1" u="heavy" spc="-6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than</a:t>
            </a:r>
            <a:r>
              <a:rPr sz="1200" b="1" u="heavy" spc="-1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in</a:t>
            </a:r>
            <a:r>
              <a:rPr sz="1200" b="1" u="heavy" spc="-3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states</a:t>
            </a:r>
            <a:r>
              <a:rPr sz="1200" b="1" u="heavy" spc="-4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without</a:t>
            </a:r>
            <a:r>
              <a:rPr sz="1200" b="1" u="heavy" spc="-3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legal</a:t>
            </a:r>
            <a:r>
              <a:rPr sz="1200" b="1" u="heavy" spc="-3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cannabis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,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one</a:t>
            </a:r>
            <a:r>
              <a:rPr sz="1200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exception.</a:t>
            </a:r>
            <a:r>
              <a:rPr sz="1200" u="none" spc="-1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Among</a:t>
            </a:r>
            <a:r>
              <a:rPr sz="1200" u="none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frequent</a:t>
            </a:r>
            <a:r>
              <a:rPr sz="1200" u="none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u="none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users</a:t>
            </a:r>
            <a:r>
              <a:rPr sz="1200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(≥20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days</a:t>
            </a:r>
            <a:r>
              <a:rPr sz="1200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per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month),</a:t>
            </a:r>
            <a:r>
              <a:rPr sz="1200" u="none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there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50" dirty="0">
                <a:solidFill>
                  <a:srgbClr val="1F1F1F"/>
                </a:solidFill>
                <a:latin typeface="Arial"/>
                <a:cs typeface="Arial"/>
              </a:rPr>
              <a:t>a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significantly</a:t>
            </a:r>
            <a:r>
              <a:rPr sz="1200" u="none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risk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DUIC</a:t>
            </a:r>
            <a:r>
              <a:rPr sz="1200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those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living</a:t>
            </a:r>
            <a:r>
              <a:rPr sz="1200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recreational</a:t>
            </a:r>
            <a:r>
              <a:rPr sz="1200" u="none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states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(RR</a:t>
            </a:r>
            <a:r>
              <a:rPr sz="1200" u="none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0.70,</a:t>
            </a:r>
            <a:r>
              <a:rPr sz="1200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95%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CI: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0.49–0.99),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but</a:t>
            </a:r>
            <a:r>
              <a:rPr sz="1200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not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those</a:t>
            </a:r>
            <a:r>
              <a:rPr sz="1200" u="none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living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u="none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F1F1F"/>
                </a:solidFill>
                <a:latin typeface="Arial"/>
                <a:cs typeface="Arial"/>
              </a:rPr>
              <a:t>medical</a:t>
            </a:r>
            <a:r>
              <a:rPr sz="1200" u="none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states</a:t>
            </a:r>
            <a:endParaRPr sz="1200">
              <a:latin typeface="Arial"/>
              <a:cs typeface="Arial"/>
            </a:endParaRPr>
          </a:p>
          <a:p>
            <a:pPr marL="812800" marR="250825">
              <a:lnSpc>
                <a:spcPct val="100000"/>
              </a:lnSpc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(RR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spc="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0.87,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95%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CI: 0.60–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1.24),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compared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to</a:t>
            </a:r>
            <a:r>
              <a:rPr sz="120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users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living in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states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without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legal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cannabis.”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6D6D6D"/>
                </a:solidFill>
                <a:latin typeface="Arial"/>
                <a:cs typeface="Arial"/>
              </a:rPr>
              <a:t>(Dutra</a:t>
            </a:r>
            <a:r>
              <a:rPr sz="1200" spc="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6D6D6D"/>
                </a:solidFill>
                <a:latin typeface="Arial"/>
                <a:cs typeface="Arial"/>
              </a:rPr>
              <a:t>et</a:t>
            </a:r>
            <a:r>
              <a:rPr sz="1200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6D6D6D"/>
                </a:solidFill>
                <a:latin typeface="Arial"/>
                <a:cs typeface="Arial"/>
              </a:rPr>
              <a:t>al.</a:t>
            </a:r>
            <a:r>
              <a:rPr sz="1200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6D6D6D"/>
                </a:solidFill>
                <a:latin typeface="Arial"/>
                <a:cs typeface="Arial"/>
              </a:rPr>
              <a:t>(2022)</a:t>
            </a:r>
            <a:r>
              <a:rPr sz="1200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D6D6D"/>
                </a:solidFill>
                <a:latin typeface="Arial"/>
                <a:cs typeface="Arial"/>
              </a:rPr>
              <a:t>legalization</a:t>
            </a:r>
            <a:r>
              <a:rPr sz="1200" i="1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i="1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D6D6D"/>
                </a:solidFill>
                <a:latin typeface="Arial"/>
                <a:cs typeface="Arial"/>
              </a:rPr>
              <a:t>driving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under</a:t>
            </a:r>
            <a:r>
              <a:rPr sz="1200" i="1" spc="-9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the</a:t>
            </a:r>
            <a:r>
              <a:rPr sz="1200" i="1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influence</a:t>
            </a:r>
            <a:r>
              <a:rPr sz="1200" i="1" spc="-9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spc="-7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a</a:t>
            </a:r>
            <a:r>
              <a:rPr sz="1200" i="1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national</a:t>
            </a:r>
            <a:r>
              <a:rPr sz="1200" i="1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US</a:t>
            </a:r>
            <a:r>
              <a:rPr sz="1200" i="1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sample</a:t>
            </a:r>
            <a:r>
              <a:rPr sz="1200" i="1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6D6D6D"/>
                </a:solidFill>
                <a:latin typeface="Arial"/>
                <a:cs typeface="Arial"/>
              </a:rPr>
              <a:t>revision</a:t>
            </a:r>
            <a:r>
              <a:rPr sz="1200" i="1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6D6D6D"/>
                </a:solidFill>
                <a:latin typeface="Arial"/>
                <a:cs typeface="Arial"/>
              </a:rPr>
              <a:t>1</a:t>
            </a:r>
            <a:r>
              <a:rPr sz="1200" spc="-25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812165" marR="151765" lvl="1" indent="-342900">
              <a:lnSpc>
                <a:spcPct val="100000"/>
              </a:lnSpc>
              <a:spcBef>
                <a:spcPts val="900"/>
              </a:spcBef>
              <a:buClr>
                <a:srgbClr val="1F1F1F"/>
              </a:buClr>
              <a:buChar char="•"/>
              <a:tabLst>
                <a:tab pos="812165" algn="l"/>
              </a:tabLst>
            </a:pPr>
            <a:r>
              <a:rPr sz="1200" dirty="0">
                <a:solidFill>
                  <a:srgbClr val="1A5531"/>
                </a:solidFill>
                <a:latin typeface="Arial"/>
                <a:cs typeface="Arial"/>
              </a:rPr>
              <a:t>“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There</a:t>
            </a:r>
            <a:r>
              <a:rPr sz="1200" b="1" u="heavy" spc="-6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did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appear</a:t>
            </a:r>
            <a:r>
              <a:rPr sz="1200" b="1" u="heavy" spc="-7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sz="1200" b="1" u="heavy" spc="-3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</a:t>
            </a:r>
            <a:r>
              <a:rPr sz="1200" b="1" u="heavy" spc="-3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relationship</a:t>
            </a:r>
            <a:r>
              <a:rPr sz="1200" b="1" u="heavy" spc="-4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between</a:t>
            </a:r>
            <a:r>
              <a:rPr sz="1200" b="1" u="heavy" spc="-8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legalization</a:t>
            </a:r>
            <a:r>
              <a:rPr sz="1200" b="1" u="heavy" spc="-5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-2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marijuana</a:t>
            </a:r>
            <a:r>
              <a:rPr sz="1200" b="1" u="heavy" spc="-5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and</a:t>
            </a:r>
            <a:r>
              <a:rPr sz="1200" b="1" u="heavy" spc="-3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3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likelihood</a:t>
            </a:r>
            <a:r>
              <a:rPr sz="1200" b="1" u="heavy" spc="-2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-2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finding</a:t>
            </a:r>
            <a:r>
              <a:rPr sz="1200" b="1" u="heavy" spc="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THC</a:t>
            </a:r>
            <a:r>
              <a:rPr sz="1200" b="1" u="heavy" spc="-3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in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patients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admitted</a:t>
            </a:r>
            <a:r>
              <a:rPr sz="1200" b="1" u="none" spc="-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after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motor</a:t>
            </a:r>
            <a:r>
              <a:rPr sz="1200" b="1" u="heavy" spc="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vehicle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collisions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.”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(Kruse</a:t>
            </a:r>
            <a:r>
              <a:rPr sz="1200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et</a:t>
            </a:r>
            <a:r>
              <a:rPr sz="1200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al.</a:t>
            </a:r>
            <a:r>
              <a:rPr sz="1200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(2021)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Marijuana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Legalization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rates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crashing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under</a:t>
            </a:r>
            <a:r>
              <a:rPr sz="1200" i="1" u="none" spc="-7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the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influence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tetrahydrocannabinol</a:t>
            </a:r>
            <a:r>
              <a:rPr sz="1200" i="1" u="none" spc="-9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and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alcohol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812800" marR="97155" lvl="1" indent="-342900">
              <a:lnSpc>
                <a:spcPts val="1390"/>
              </a:lnSpc>
              <a:spcBef>
                <a:spcPts val="955"/>
              </a:spcBef>
              <a:buChar char="•"/>
              <a:tabLst>
                <a:tab pos="812800" algn="l"/>
              </a:tabLst>
            </a:pPr>
            <a:r>
              <a:rPr sz="1200" dirty="0">
                <a:solidFill>
                  <a:srgbClr val="1A5531"/>
                </a:solidFill>
                <a:latin typeface="Arial"/>
                <a:cs typeface="Arial"/>
              </a:rPr>
              <a:t>“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There</a:t>
            </a:r>
            <a:r>
              <a:rPr sz="1200" b="1" u="heavy" spc="-5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lack</a:t>
            </a:r>
            <a:r>
              <a:rPr sz="1200" b="1" u="heavy" spc="-6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evidence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that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traffic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crash</a:t>
            </a:r>
            <a:r>
              <a:rPr sz="1200" b="1" u="heavy" spc="-6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rate</a:t>
            </a:r>
            <a:r>
              <a:rPr sz="1200" b="1" u="heavy" spc="-6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is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statistically</a:t>
            </a:r>
            <a:r>
              <a:rPr sz="1200" b="1" u="heavy" spc="-9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affected</a:t>
            </a:r>
            <a:r>
              <a:rPr sz="1200" b="1" u="heavy" spc="-5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by</a:t>
            </a:r>
            <a:r>
              <a:rPr sz="1200" b="1" u="heavy" spc="-3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entry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-1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2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recreational</a:t>
            </a:r>
            <a:r>
              <a:rPr sz="1200" b="1" u="heavy" spc="-65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cannabis</a:t>
            </a:r>
            <a:r>
              <a:rPr sz="1200" b="1" u="heavy" spc="-40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A5531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dispensary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.</a:t>
            </a:r>
            <a:r>
              <a:rPr sz="1200" u="none" spc="-2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Most</a:t>
            </a:r>
            <a:r>
              <a:rPr sz="1200" u="none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of</a:t>
            </a:r>
            <a:r>
              <a:rPr sz="1200" u="none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25" dirty="0">
                <a:solidFill>
                  <a:srgbClr val="1A5531"/>
                </a:solidFill>
                <a:latin typeface="Arial"/>
                <a:cs typeface="Arial"/>
              </a:rPr>
              <a:t>the 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estimates</a:t>
            </a:r>
            <a:r>
              <a:rPr sz="1200" u="none" spc="-6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are small</a:t>
            </a:r>
            <a:r>
              <a:rPr sz="1200" u="none" spc="-5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in</a:t>
            </a:r>
            <a:r>
              <a:rPr sz="1200" u="none" spc="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magnitude</a:t>
            </a:r>
            <a:r>
              <a:rPr sz="1200" u="none" spc="-8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and</a:t>
            </a:r>
            <a:r>
              <a:rPr sz="1200" u="none" spc="-2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not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 statistically</a:t>
            </a:r>
            <a:r>
              <a:rPr sz="1200" u="none" spc="-3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significantly</a:t>
            </a:r>
            <a:r>
              <a:rPr sz="1200" u="none" spc="-6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different</a:t>
            </a:r>
            <a:r>
              <a:rPr sz="1200" u="none" spc="-4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from</a:t>
            </a:r>
            <a:r>
              <a:rPr sz="1200" u="none" spc="-10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1A5531"/>
                </a:solidFill>
                <a:latin typeface="Arial"/>
                <a:cs typeface="Arial"/>
              </a:rPr>
              <a:t>zero.”</a:t>
            </a:r>
            <a:r>
              <a:rPr sz="1200" u="none" spc="65" dirty="0">
                <a:solidFill>
                  <a:srgbClr val="1A5531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(Gunadi</a:t>
            </a:r>
            <a:r>
              <a:rPr sz="1200" u="none" spc="-8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(2022)</a:t>
            </a:r>
            <a:r>
              <a:rPr sz="1200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Does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expanding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access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to</a:t>
            </a:r>
            <a:r>
              <a:rPr sz="1200" i="1" u="none" spc="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affect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traffic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crashes?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county</a:t>
            </a:r>
            <a:r>
              <a:rPr sz="1300" i="1" u="none" spc="-10" dirty="0">
                <a:solidFill>
                  <a:srgbClr val="6D6D6D"/>
                </a:solidFill>
                <a:latin typeface="Cambria Math"/>
                <a:cs typeface="Cambria Math"/>
              </a:rPr>
              <a:t>-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level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evidence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from</a:t>
            </a:r>
            <a:r>
              <a:rPr sz="1200" i="1" u="none" spc="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recreational</a:t>
            </a:r>
            <a:r>
              <a:rPr sz="1200" i="1" u="none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marijuana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dispensary</a:t>
            </a:r>
            <a:r>
              <a:rPr sz="1200" i="1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sales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Colorado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95"/>
              </a:spcBef>
            </a:pPr>
            <a:r>
              <a:rPr dirty="0"/>
              <a:t>Known</a:t>
            </a:r>
            <a:r>
              <a:rPr spc="-55" dirty="0"/>
              <a:t> </a:t>
            </a:r>
            <a:r>
              <a:rPr dirty="0"/>
              <a:t>Concerns</a:t>
            </a:r>
            <a:r>
              <a:rPr spc="-25" dirty="0"/>
              <a:t> </a:t>
            </a:r>
            <a:r>
              <a:rPr dirty="0"/>
              <a:t>of</a:t>
            </a:r>
            <a:r>
              <a:rPr spc="-40" dirty="0"/>
              <a:t> </a:t>
            </a:r>
            <a:r>
              <a:rPr dirty="0"/>
              <a:t>Constituents</a:t>
            </a:r>
            <a:r>
              <a:rPr spc="-2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Impact</a:t>
            </a:r>
            <a:r>
              <a:rPr spc="-40" dirty="0"/>
              <a:t> </a:t>
            </a:r>
            <a:r>
              <a:rPr dirty="0"/>
              <a:t>on</a:t>
            </a:r>
            <a:r>
              <a:rPr spc="-85" dirty="0"/>
              <a:t> </a:t>
            </a:r>
            <a:r>
              <a:rPr spc="-10" dirty="0"/>
              <a:t>Youth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94690" y="6455802"/>
            <a:ext cx="3500120" cy="20066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Confidential</a:t>
            </a:r>
            <a:r>
              <a:rPr sz="1200" spc="-20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&amp;</a:t>
            </a:r>
            <a:r>
              <a:rPr sz="1200" spc="15" dirty="0">
                <a:solidFill>
                  <a:srgbClr val="1A5531"/>
                </a:solidFill>
                <a:latin typeface="Arial Narrow"/>
                <a:cs typeface="Arial Narrow"/>
              </a:rPr>
              <a:t>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Proprietary.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 For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presentation </a:t>
            </a:r>
            <a:r>
              <a:rPr sz="1200" dirty="0">
                <a:solidFill>
                  <a:srgbClr val="1A5531"/>
                </a:solidFill>
                <a:latin typeface="Arial Narrow"/>
                <a:cs typeface="Arial Narrow"/>
              </a:rPr>
              <a:t>purposes use </a:t>
            </a:r>
            <a:r>
              <a:rPr sz="1200" spc="-10" dirty="0">
                <a:solidFill>
                  <a:srgbClr val="1A5531"/>
                </a:solidFill>
                <a:latin typeface="Arial Narrow"/>
                <a:cs typeface="Arial Narrow"/>
              </a:rPr>
              <a:t>only.</a:t>
            </a:r>
            <a:endParaRPr sz="1200">
              <a:latin typeface="Arial Narrow"/>
              <a:cs typeface="Arial Narrow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20"/>
              </a:spcBef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0" marR="6781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68300" algn="l"/>
              </a:tabLst>
            </a:pPr>
            <a:r>
              <a:rPr dirty="0"/>
              <a:t>Studies</a:t>
            </a:r>
            <a:r>
              <a:rPr spc="-75" dirty="0"/>
              <a:t> </a:t>
            </a:r>
            <a:r>
              <a:rPr dirty="0"/>
              <a:t>show</a:t>
            </a:r>
            <a:r>
              <a:rPr spc="-40" dirty="0"/>
              <a:t> </a:t>
            </a:r>
            <a:r>
              <a:rPr u="heavy" dirty="0">
                <a:uFill>
                  <a:solidFill>
                    <a:srgbClr val="07542C"/>
                  </a:solidFill>
                </a:uFill>
              </a:rPr>
              <a:t>no</a:t>
            </a:r>
            <a:r>
              <a:rPr u="heavy" spc="-45" dirty="0">
                <a:uFill>
                  <a:solidFill>
                    <a:srgbClr val="07542C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7542C"/>
                  </a:solidFill>
                </a:uFill>
              </a:rPr>
              <a:t>impact/decrease</a:t>
            </a:r>
            <a:r>
              <a:rPr u="heavy" spc="-105" dirty="0">
                <a:uFill>
                  <a:solidFill>
                    <a:srgbClr val="07542C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7542C"/>
                  </a:solidFill>
                </a:uFill>
              </a:rPr>
              <a:t>in</a:t>
            </a:r>
            <a:r>
              <a:rPr u="heavy" spc="-65" dirty="0">
                <a:uFill>
                  <a:solidFill>
                    <a:srgbClr val="07542C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7542C"/>
                  </a:solidFill>
                </a:uFill>
              </a:rPr>
              <a:t>youth</a:t>
            </a:r>
            <a:r>
              <a:rPr u="heavy" spc="5" dirty="0">
                <a:uFill>
                  <a:solidFill>
                    <a:srgbClr val="07542C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7542C"/>
                  </a:solidFill>
                </a:uFill>
              </a:rPr>
              <a:t>cannabis</a:t>
            </a:r>
            <a:r>
              <a:rPr u="heavy" spc="-80" dirty="0">
                <a:uFill>
                  <a:solidFill>
                    <a:srgbClr val="07542C"/>
                  </a:solidFill>
                </a:uFill>
              </a:rPr>
              <a:t> </a:t>
            </a:r>
            <a:r>
              <a:rPr u="heavy" dirty="0">
                <a:uFill>
                  <a:solidFill>
                    <a:srgbClr val="07542C"/>
                  </a:solidFill>
                </a:uFill>
              </a:rPr>
              <a:t>usage</a:t>
            </a:r>
            <a:r>
              <a:rPr u="none" spc="-50" dirty="0"/>
              <a:t> </a:t>
            </a:r>
            <a:r>
              <a:rPr u="none" dirty="0"/>
              <a:t>rates</a:t>
            </a:r>
            <a:r>
              <a:rPr u="none" spc="-85" dirty="0"/>
              <a:t> </a:t>
            </a:r>
            <a:r>
              <a:rPr u="none" dirty="0"/>
              <a:t>associated</a:t>
            </a:r>
            <a:r>
              <a:rPr u="none" spc="-105" dirty="0"/>
              <a:t> </a:t>
            </a:r>
            <a:r>
              <a:rPr u="none" spc="-20" dirty="0"/>
              <a:t>with </a:t>
            </a:r>
            <a:r>
              <a:rPr u="none" spc="-10" dirty="0"/>
              <a:t>adult-</a:t>
            </a:r>
            <a:r>
              <a:rPr u="none" dirty="0"/>
              <a:t>use</a:t>
            </a:r>
            <a:r>
              <a:rPr u="none" spc="-60" dirty="0"/>
              <a:t> </a:t>
            </a:r>
            <a:r>
              <a:rPr u="none" dirty="0"/>
              <a:t>cannabis</a:t>
            </a:r>
            <a:r>
              <a:rPr u="none" spc="-20" dirty="0"/>
              <a:t> </a:t>
            </a:r>
            <a:r>
              <a:rPr u="none" spc="-10" dirty="0"/>
              <a:t>sales/legalization</a:t>
            </a:r>
          </a:p>
          <a:p>
            <a:pPr marL="824865" marR="238760" lvl="1" indent="-342900">
              <a:lnSpc>
                <a:spcPct val="100000"/>
              </a:lnSpc>
              <a:spcBef>
                <a:spcPts val="915"/>
              </a:spcBef>
              <a:buChar char="•"/>
              <a:tabLst>
                <a:tab pos="824865" algn="l"/>
              </a:tabLst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“Using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Washington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Health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Youth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Survey</a:t>
            </a:r>
            <a:r>
              <a:rPr sz="1200" spc="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we</a:t>
            </a:r>
            <a:r>
              <a:rPr sz="1200" spc="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show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that after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recreational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legalization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past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30-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day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use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prevalence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 grade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8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decreased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22.0%,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grade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10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prevalence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decreased</a:t>
            </a:r>
            <a:r>
              <a:rPr sz="1200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12.7%,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no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effect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grade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12.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These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trends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are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consistent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spc="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those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states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without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recreational</a:t>
            </a:r>
            <a:r>
              <a:rPr sz="1200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spc="-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laws,</a:t>
            </a:r>
            <a:r>
              <a:rPr sz="1200" spc="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suggesting</a:t>
            </a:r>
            <a:r>
              <a:rPr sz="1200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legalization</a:t>
            </a:r>
            <a:r>
              <a:rPr sz="1200" b="1" u="heavy" spc="-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did</a:t>
            </a:r>
            <a:r>
              <a:rPr sz="1200" b="1" u="heavy" spc="2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not</a:t>
            </a:r>
            <a:r>
              <a:rPr sz="1200" b="1" u="heavy" spc="1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impact</a:t>
            </a:r>
            <a:r>
              <a:rPr sz="1200" b="1" u="heavy" spc="-4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adolescent</a:t>
            </a:r>
            <a:r>
              <a:rPr sz="1200" b="1" u="heavy" spc="-6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use</a:t>
            </a:r>
            <a:r>
              <a:rPr sz="1200" b="1" u="heavy" spc="-2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prevalence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.”</a:t>
            </a:r>
            <a:r>
              <a:rPr sz="1200" u="none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(Midgette</a:t>
            </a:r>
            <a:r>
              <a:rPr sz="1200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Reuter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(2020)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Has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8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use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among</a:t>
            </a:r>
            <a:r>
              <a:rPr sz="1200" i="1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youth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increased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after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changes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its</a:t>
            </a:r>
            <a:r>
              <a:rPr sz="1200" i="1" u="none" spc="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legal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status?</a:t>
            </a:r>
            <a:r>
              <a:rPr sz="1200" i="1" u="none" spc="-1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</a:t>
            </a:r>
            <a:r>
              <a:rPr sz="1200" i="1" u="none" spc="-8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commentary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on</a:t>
            </a:r>
            <a:r>
              <a:rPr sz="1200" i="1" u="none" spc="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use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monitoring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the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future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for</a:t>
            </a:r>
            <a:r>
              <a:rPr sz="1200" i="1" u="none" spc="-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analyses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changes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in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state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laws</a:t>
            </a:r>
            <a:r>
              <a:rPr sz="1200" u="none" spc="-2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824865" marR="179070" lvl="1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824865" algn="l"/>
              </a:tabLst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“The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project’s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study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populations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were</a:t>
            </a:r>
            <a:r>
              <a:rPr sz="120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specified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to</a:t>
            </a:r>
            <a:r>
              <a:rPr sz="1200" spc="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yield</a:t>
            </a:r>
            <a:r>
              <a:rPr sz="1200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nationally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representative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estimates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all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51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major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</a:t>
            </a:r>
            <a:r>
              <a:rPr sz="1200" spc="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jurisdictions,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spc="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probability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sample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totals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of 819,543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non-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institutionalized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</a:t>
            </a:r>
            <a:r>
              <a:rPr sz="1200" spc="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civilian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residents</a:t>
            </a:r>
            <a:r>
              <a:rPr sz="12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between</a:t>
            </a:r>
            <a:r>
              <a:rPr sz="1200" spc="-4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2008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2019….</a:t>
            </a:r>
            <a:r>
              <a:rPr sz="1200" spc="-1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The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evidence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indicates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no</a:t>
            </a:r>
            <a:r>
              <a:rPr sz="1200" b="1" u="heavy" spc="2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2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policy-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associated changes</a:t>
            </a:r>
            <a:r>
              <a:rPr sz="1200" b="1" u="heavy" spc="-2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in</a:t>
            </a:r>
            <a:r>
              <a:rPr sz="1200" b="1" u="none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the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occurrence</a:t>
            </a:r>
            <a:r>
              <a:rPr sz="1200" b="1" u="heavy" spc="-8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of</a:t>
            </a:r>
            <a:r>
              <a:rPr sz="1200" b="1" u="heavy" spc="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newly</a:t>
            </a:r>
            <a:r>
              <a:rPr sz="1200" b="1" u="heavy" spc="-7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incident</a:t>
            </a:r>
            <a:r>
              <a:rPr sz="1200" b="1" u="heavy" spc="-1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cannabis</a:t>
            </a:r>
            <a:r>
              <a:rPr sz="1200" b="1" u="heavy" spc="-3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onsets</a:t>
            </a:r>
            <a:r>
              <a:rPr sz="1200" b="1" u="heavy" spc="-2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for 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underage</a:t>
            </a:r>
            <a:r>
              <a:rPr sz="1200" b="1" u="heavy" spc="-3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persons</a:t>
            </a:r>
            <a:r>
              <a:rPr sz="1200" u="none" spc="-10" dirty="0">
                <a:solidFill>
                  <a:srgbClr val="1F1F1F"/>
                </a:solidFill>
                <a:latin typeface="Arial"/>
                <a:cs typeface="Arial"/>
              </a:rPr>
              <a:t>”</a:t>
            </a:r>
            <a:r>
              <a:rPr sz="1200" u="none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(Montgomery</a:t>
            </a:r>
            <a:r>
              <a:rPr sz="1200" u="none" spc="-6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et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al.</a:t>
            </a:r>
            <a:r>
              <a:rPr sz="1200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(2022)</a:t>
            </a:r>
            <a:r>
              <a:rPr sz="1200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Estimating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the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effects</a:t>
            </a:r>
            <a:r>
              <a:rPr sz="1200" i="1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of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legalizing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recreational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on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newly</a:t>
            </a:r>
            <a:r>
              <a:rPr sz="1200" i="1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incident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use)</a:t>
            </a:r>
            <a:endParaRPr sz="1200">
              <a:latin typeface="Arial"/>
              <a:cs typeface="Arial"/>
            </a:endParaRPr>
          </a:p>
          <a:p>
            <a:pPr marL="807085" marR="68580" lvl="1" indent="-342900">
              <a:lnSpc>
                <a:spcPct val="100000"/>
              </a:lnSpc>
              <a:spcBef>
                <a:spcPts val="1200"/>
              </a:spcBef>
              <a:buChar char="•"/>
              <a:tabLst>
                <a:tab pos="807085" algn="l"/>
              </a:tabLst>
            </a:pP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“Based</a:t>
            </a:r>
            <a:r>
              <a:rPr sz="1200" spc="-4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on</a:t>
            </a:r>
            <a:r>
              <a:rPr sz="120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the</a:t>
            </a:r>
            <a:r>
              <a:rPr sz="12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2013</a:t>
            </a:r>
            <a:r>
              <a:rPr sz="1200" spc="-4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and</a:t>
            </a:r>
            <a:r>
              <a:rPr sz="1200" spc="-5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2015</a:t>
            </a:r>
            <a:r>
              <a:rPr sz="1200" spc="-6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Arial"/>
                <a:cs typeface="Arial"/>
              </a:rPr>
              <a:t>Healthy</a:t>
            </a:r>
            <a:r>
              <a:rPr sz="1200" spc="-7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Kids</a:t>
            </a:r>
            <a:r>
              <a:rPr sz="1200" spc="-2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333333"/>
                </a:solidFill>
                <a:latin typeface="Arial"/>
                <a:cs typeface="Arial"/>
              </a:rPr>
              <a:t>Colorado</a:t>
            </a:r>
            <a:r>
              <a:rPr sz="1200" spc="-9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Survey</a:t>
            </a:r>
            <a:r>
              <a:rPr sz="1200" spc="-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333333"/>
                </a:solidFill>
                <a:latin typeface="Arial"/>
                <a:cs typeface="Arial"/>
              </a:rPr>
              <a:t>data,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permitting</a:t>
            </a:r>
            <a:r>
              <a:rPr sz="1200" b="1" u="heavy" spc="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2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recreational</a:t>
            </a:r>
            <a:r>
              <a:rPr sz="1200" b="1" u="heavy" spc="-7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cannabis</a:t>
            </a:r>
            <a:r>
              <a:rPr sz="1200" b="1" u="heavy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2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dispensaries</a:t>
            </a:r>
            <a:r>
              <a:rPr sz="1200" b="1" u="heavy" spc="-8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in</a:t>
            </a:r>
            <a:r>
              <a:rPr sz="1200" b="1" u="heavy" spc="3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a</a:t>
            </a:r>
            <a:r>
              <a:rPr sz="1200" b="1" u="heavy" spc="-2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community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does </a:t>
            </a:r>
            <a:r>
              <a:rPr sz="1200" b="1" u="heavy" spc="-2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not</a:t>
            </a:r>
            <a:r>
              <a:rPr sz="1200" b="1" u="none" spc="-25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appear</a:t>
            </a:r>
            <a:r>
              <a:rPr sz="1200" b="1" u="heavy" spc="-7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to</a:t>
            </a:r>
            <a:r>
              <a:rPr sz="1200" b="1" u="heavy" spc="-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change</a:t>
            </a:r>
            <a:r>
              <a:rPr sz="1200" b="1" u="heavy" spc="-3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student</a:t>
            </a:r>
            <a:r>
              <a:rPr sz="1200" b="1" u="heavy" spc="-2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cannabis</a:t>
            </a:r>
            <a:r>
              <a:rPr sz="1200" b="1" u="heavy" spc="-4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use</a:t>
            </a:r>
            <a:r>
              <a:rPr sz="1200" b="1" u="heavy" spc="-3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or</a:t>
            </a:r>
            <a:r>
              <a:rPr sz="1200" b="1" u="heavy" spc="-1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spc="-1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perceptions</a:t>
            </a:r>
            <a:r>
              <a:rPr sz="1200" b="1" u="heavy" spc="-45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towards</a:t>
            </a:r>
            <a:r>
              <a:rPr sz="1200" b="1" u="heavy" spc="-60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 </a:t>
            </a:r>
            <a:r>
              <a:rPr sz="1200" b="1" u="heavy" dirty="0">
                <a:solidFill>
                  <a:srgbClr val="333333"/>
                </a:solidFill>
                <a:uFill>
                  <a:solidFill>
                    <a:srgbClr val="333333"/>
                  </a:solidFill>
                </a:uFill>
                <a:latin typeface="Arial"/>
                <a:cs typeface="Arial"/>
              </a:rPr>
              <a:t>cannabis.</a:t>
            </a:r>
            <a:r>
              <a:rPr sz="1200" u="none" dirty="0">
                <a:solidFill>
                  <a:srgbClr val="333333"/>
                </a:solidFill>
                <a:latin typeface="Arial"/>
                <a:cs typeface="Arial"/>
              </a:rPr>
              <a:t>”</a:t>
            </a:r>
            <a:r>
              <a:rPr sz="1200" u="none" spc="-50" dirty="0">
                <a:solidFill>
                  <a:srgbClr val="333333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(Peters</a:t>
            </a:r>
            <a:r>
              <a:rPr sz="1200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Foust</a:t>
            </a:r>
            <a:r>
              <a:rPr sz="1200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(2019)</a:t>
            </a:r>
            <a:r>
              <a:rPr sz="1200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High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School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student</a:t>
            </a:r>
            <a:r>
              <a:rPr sz="1200" i="1" u="none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8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use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and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perceptions</a:t>
            </a:r>
            <a:r>
              <a:rPr sz="1200" i="1" u="none" spc="-7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towards</a:t>
            </a:r>
            <a:r>
              <a:rPr sz="1200" i="1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u="none" spc="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southcentral</a:t>
            </a:r>
            <a:r>
              <a:rPr sz="1200" i="1" u="none" spc="-5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Colorado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–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comparing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communities</a:t>
            </a:r>
            <a:r>
              <a:rPr sz="1200" i="1" u="none" spc="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that</a:t>
            </a:r>
            <a:r>
              <a:rPr sz="1200" i="1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permit</a:t>
            </a:r>
            <a:r>
              <a:rPr sz="1200" i="1" u="none" spc="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recreational</a:t>
            </a:r>
            <a:r>
              <a:rPr sz="1200" i="1" u="none" spc="-4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dispensaries</a:t>
            </a:r>
            <a:r>
              <a:rPr sz="1200" i="1" u="none" spc="-7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and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communities</a:t>
            </a:r>
            <a:r>
              <a:rPr sz="1200" i="1" u="none" spc="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that</a:t>
            </a:r>
            <a:r>
              <a:rPr sz="1200" i="1" u="none" spc="-1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do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20" dirty="0">
                <a:solidFill>
                  <a:srgbClr val="6D6D6D"/>
                </a:solidFill>
                <a:latin typeface="Arial"/>
                <a:cs typeface="Arial"/>
              </a:rPr>
              <a:t>not</a:t>
            </a:r>
            <a:r>
              <a:rPr sz="1200" u="none" spc="-2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807085" marR="118110" lvl="1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807085" algn="l"/>
              </a:tabLst>
            </a:pP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“Overall,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past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30-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day</a:t>
            </a:r>
            <a:r>
              <a:rPr sz="1200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use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among</a:t>
            </a:r>
            <a:r>
              <a:rPr sz="1200" spc="-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youth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who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lived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ZIP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codes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dispensaries</a:t>
            </a:r>
            <a:r>
              <a:rPr sz="1200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(OR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.69,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sz="1200" i="1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.05),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variation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by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grade.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For</a:t>
            </a:r>
            <a:r>
              <a:rPr sz="1200" spc="50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example,</a:t>
            </a:r>
            <a:r>
              <a:rPr sz="1200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only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10</a:t>
            </a:r>
            <a:r>
              <a:rPr sz="1200" baseline="20833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1200" spc="89" baseline="2083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(OR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.62,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sz="1200" i="1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.05)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12</a:t>
            </a:r>
            <a:r>
              <a:rPr sz="1200" baseline="20833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1200" spc="104" baseline="2083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graders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(OR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.59,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sz="1200" i="1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&lt; .05)</a:t>
            </a:r>
            <a:r>
              <a:rPr sz="1200" spc="-4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living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ZCWD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had</a:t>
            </a:r>
            <a:r>
              <a:rPr sz="1200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odds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past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30-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day</a:t>
            </a:r>
            <a:r>
              <a:rPr sz="1200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use. 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Additionally,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only</a:t>
            </a:r>
            <a:r>
              <a:rPr sz="1200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12</a:t>
            </a:r>
            <a:r>
              <a:rPr sz="1200" baseline="20833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1200" spc="89" baseline="2083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graders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ZCWD</a:t>
            </a:r>
            <a:r>
              <a:rPr sz="1200" spc="-8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had</a:t>
            </a:r>
            <a:r>
              <a:rPr sz="1200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odds</a:t>
            </a:r>
            <a:r>
              <a:rPr sz="1200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past-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year</a:t>
            </a:r>
            <a:r>
              <a:rPr sz="1200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use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(OR =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.70,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sz="1200" i="1" spc="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.05).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Finally,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suburban</a:t>
            </a:r>
            <a:r>
              <a:rPr sz="1200" spc="-9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youth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living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ZCWD</a:t>
            </a:r>
            <a:r>
              <a:rPr sz="1200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also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had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odds</a:t>
            </a:r>
            <a:r>
              <a:rPr sz="1200" spc="-7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of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spc="-8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use</a:t>
            </a:r>
            <a:r>
              <a:rPr sz="1200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(OR</a:t>
            </a:r>
            <a:r>
              <a:rPr sz="1200" spc="-1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=</a:t>
            </a:r>
            <a:r>
              <a:rPr sz="1200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.54,</a:t>
            </a:r>
            <a:r>
              <a:rPr sz="1200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1F1F1F"/>
                </a:solidFill>
                <a:latin typeface="Arial"/>
                <a:cs typeface="Arial"/>
              </a:rPr>
              <a:t>p</a:t>
            </a:r>
            <a:r>
              <a:rPr sz="1200" i="1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&lt;</a:t>
            </a:r>
            <a:r>
              <a:rPr sz="1200" spc="-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1F1F1F"/>
                </a:solidFill>
                <a:latin typeface="Arial"/>
                <a:cs typeface="Arial"/>
              </a:rPr>
              <a:t>.01).</a:t>
            </a:r>
            <a:r>
              <a:rPr sz="1200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Cannabis</a:t>
            </a:r>
            <a:r>
              <a:rPr sz="1200" b="1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use</a:t>
            </a:r>
            <a:r>
              <a:rPr sz="1200" b="1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was</a:t>
            </a:r>
            <a:r>
              <a:rPr sz="1200" b="1" spc="-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1F1F1F"/>
                </a:solidFill>
                <a:latin typeface="Arial"/>
                <a:cs typeface="Arial"/>
              </a:rPr>
              <a:t>significantly</a:t>
            </a:r>
            <a:r>
              <a:rPr sz="1200" b="1" spc="-3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lower</a:t>
            </a:r>
            <a:r>
              <a:rPr sz="1200" b="1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among</a:t>
            </a:r>
            <a:r>
              <a:rPr sz="1200" b="1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10</a:t>
            </a:r>
            <a:r>
              <a:rPr sz="1200" b="1" baseline="20833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1200" b="1" spc="67" baseline="2083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and</a:t>
            </a:r>
            <a:r>
              <a:rPr sz="1200" b="1" spc="-2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12</a:t>
            </a:r>
            <a:r>
              <a:rPr sz="1200" b="1" baseline="20833" dirty="0">
                <a:solidFill>
                  <a:srgbClr val="1F1F1F"/>
                </a:solidFill>
                <a:latin typeface="Arial"/>
                <a:cs typeface="Arial"/>
              </a:rPr>
              <a:t>th</a:t>
            </a:r>
            <a:r>
              <a:rPr sz="1200" b="1" spc="89" baseline="2083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graders</a:t>
            </a:r>
            <a:r>
              <a:rPr sz="1200" b="1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living</a:t>
            </a:r>
            <a:r>
              <a:rPr sz="1200" b="1" spc="5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in</a:t>
            </a:r>
            <a:r>
              <a:rPr sz="1200" b="1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a</a:t>
            </a:r>
            <a:r>
              <a:rPr sz="1200" b="1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zip</a:t>
            </a:r>
            <a:r>
              <a:rPr sz="1200" b="1" spc="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code</a:t>
            </a:r>
            <a:r>
              <a:rPr sz="1200" b="1" spc="-2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1F1F"/>
                </a:solidFill>
                <a:latin typeface="Arial"/>
                <a:cs typeface="Arial"/>
              </a:rPr>
              <a:t>with</a:t>
            </a:r>
            <a:r>
              <a:rPr sz="1200" b="1" spc="-3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1F1F1F"/>
                </a:solidFill>
                <a:latin typeface="Arial"/>
                <a:cs typeface="Arial"/>
              </a:rPr>
              <a:t>a </a:t>
            </a:r>
            <a:r>
              <a:rPr sz="1200" b="1" u="heavy" spc="-25" dirty="0">
                <a:solidFill>
                  <a:srgbClr val="1F1F1F"/>
                </a:solidFill>
                <a:uFill>
                  <a:solidFill>
                    <a:srgbClr val="1F1F1F"/>
                  </a:solidFill>
                </a:uFill>
                <a:latin typeface="Arial"/>
                <a:cs typeface="Arial"/>
              </a:rPr>
              <a:t>dispensary.</a:t>
            </a:r>
            <a:r>
              <a:rPr sz="1200" u="none" spc="-25" dirty="0">
                <a:solidFill>
                  <a:srgbClr val="6D6D6D"/>
                </a:solidFill>
                <a:latin typeface="Arial"/>
                <a:cs typeface="Arial"/>
              </a:rPr>
              <a:t>”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 (Smith</a:t>
            </a:r>
            <a:r>
              <a:rPr sz="1200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et</a:t>
            </a:r>
            <a:r>
              <a:rPr sz="1200" u="none" spc="-3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al.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u="none" dirty="0">
                <a:solidFill>
                  <a:srgbClr val="6D6D6D"/>
                </a:solidFill>
                <a:latin typeface="Arial"/>
                <a:cs typeface="Arial"/>
              </a:rPr>
              <a:t>(2022)</a:t>
            </a:r>
            <a:r>
              <a:rPr sz="1200" u="none" spc="-7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Adolescent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cannabis</a:t>
            </a:r>
            <a:r>
              <a:rPr sz="1200" i="1" u="none" spc="-8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use</a:t>
            </a:r>
            <a:r>
              <a:rPr sz="1200" i="1" u="none" spc="-4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among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youth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in</a:t>
            </a:r>
            <a:r>
              <a:rPr sz="1200" i="1" u="none" spc="-2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ZIP</a:t>
            </a:r>
            <a:r>
              <a:rPr sz="1200" i="1" u="none" spc="-7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codes</a:t>
            </a:r>
            <a:r>
              <a:rPr sz="1200" i="1" u="none" spc="-6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with</a:t>
            </a:r>
            <a:r>
              <a:rPr sz="1200" i="1" u="none" spc="-50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dirty="0">
                <a:solidFill>
                  <a:srgbClr val="6D6D6D"/>
                </a:solidFill>
                <a:latin typeface="Arial"/>
                <a:cs typeface="Arial"/>
              </a:rPr>
              <a:t>medical</a:t>
            </a:r>
            <a:r>
              <a:rPr sz="1200" i="1" u="none" spc="-35" dirty="0">
                <a:solidFill>
                  <a:srgbClr val="6D6D6D"/>
                </a:solidFill>
                <a:latin typeface="Arial"/>
                <a:cs typeface="Arial"/>
              </a:rPr>
              <a:t> </a:t>
            </a:r>
            <a:r>
              <a:rPr sz="1200" i="1" u="none" spc="-10" dirty="0">
                <a:solidFill>
                  <a:srgbClr val="6D6D6D"/>
                </a:solidFill>
                <a:latin typeface="Arial"/>
                <a:cs typeface="Arial"/>
              </a:rPr>
              <a:t>dispensaries</a:t>
            </a:r>
            <a:r>
              <a:rPr sz="1200" u="none" spc="-10" dirty="0">
                <a:solidFill>
                  <a:srgbClr val="6D6D6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2560</Words>
  <Application>Microsoft Office PowerPoint</Application>
  <PresentationFormat>Widescreen</PresentationFormat>
  <Paragraphs>269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Arial</vt:lpstr>
      <vt:lpstr>Arial Narrow</vt:lpstr>
      <vt:lpstr>Calibri</vt:lpstr>
      <vt:lpstr>Cambria Math</vt:lpstr>
      <vt:lpstr>Georgia</vt:lpstr>
      <vt:lpstr>Microsoft Tai Le</vt:lpstr>
      <vt:lpstr>Symbol</vt:lpstr>
      <vt:lpstr>Wingdings</vt:lpstr>
      <vt:lpstr>Z@RDDEE.tmp</vt:lpstr>
      <vt:lpstr>Office Theme</vt:lpstr>
      <vt:lpstr>Brunswick Hills Township Board of Trustees Meeting May 12, 2026</vt:lpstr>
      <vt:lpstr>PowerPoint Presentation</vt:lpstr>
      <vt:lpstr>AT A  GLANCE</vt:lpstr>
      <vt:lpstr>PowerPoint Presentation</vt:lpstr>
      <vt:lpstr>Medina County Area Dispensary Landscape</vt:lpstr>
      <vt:lpstr>Proposed Dispensary Location – 2175 Pearl Road</vt:lpstr>
      <vt:lpstr>Proposed Dispensary Location – 2175 Pearl Road</vt:lpstr>
      <vt:lpstr>Benefits to Brunswick Hills Township</vt:lpstr>
      <vt:lpstr>RISE – Best In Class Retail Experience</vt:lpstr>
      <vt:lpstr>RISE – Best In Class Retail Experience</vt:lpstr>
      <vt:lpstr>Similar Elevated Retail Experience Customers Are Accustomed To</vt:lpstr>
      <vt:lpstr>Our Success Is Driven By Our Accomplished Retail Leadership</vt:lpstr>
      <vt:lpstr>Public Sentiment of RISE in Ohio – Google Reviews</vt:lpstr>
      <vt:lpstr>Proactive Safety + Security Protocols</vt:lpstr>
      <vt:lpstr>Role of the Security Operations Center (SOC)</vt:lpstr>
      <vt:lpstr>Physical Security</vt:lpstr>
      <vt:lpstr>Appendix</vt:lpstr>
      <vt:lpstr>Issue 2 – By The Numbers</vt:lpstr>
      <vt:lpstr>Known Concerns of Constituents – Public Safety</vt:lpstr>
      <vt:lpstr>Known Concerns of Constituents – Impact on Youth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ricardo.a.luna@outlook.com</dc:creator>
  <cp:lastModifiedBy>Julie Riffle</cp:lastModifiedBy>
  <cp:revision>1</cp:revision>
  <dcterms:created xsi:type="dcterms:W3CDTF">2026-05-12T20:10:31Z</dcterms:created>
  <dcterms:modified xsi:type="dcterms:W3CDTF">2026-09-18T16:16:15Z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0x01010013BAA6F7B2BF464DACC33FC684DC5CDD</vt:lpwstr>
  </property>
  <property fmtid="{D5CDD505-2E9C-101B-9397-08002B2CF9AE}" pid="3" name="Created">
    <vt:filetime>2026-05-11T00:00:00Z</vt:filetime>
  </property>
  <property fmtid="{D5CDD505-2E9C-101B-9397-08002B2CF9AE}" pid="4" name="Creator">
    <vt:lpwstr>Acrobat PDFMaker 26 for PowerPoint</vt:lpwstr>
  </property>
  <property fmtid="{D5CDD505-2E9C-101B-9397-08002B2CF9AE}" pid="5" name="LastSaved">
    <vt:filetime>2026-05-12T00:00:00Z</vt:filetime>
  </property>
  <property fmtid="{D5CDD505-2E9C-101B-9397-08002B2CF9AE}" pid="6" name="Producer">
    <vt:lpwstr>Adobe PDF Library 26.1.25</vt:lpwstr>
  </property>
</Properties>
</file>